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8"/>
  </p:notesMasterIdLst>
  <p:handoutMasterIdLst>
    <p:handoutMasterId r:id="rId49"/>
  </p:handoutMasterIdLst>
  <p:sldIdLst>
    <p:sldId id="257" r:id="rId5"/>
    <p:sldId id="389" r:id="rId6"/>
    <p:sldId id="396" r:id="rId7"/>
    <p:sldId id="404" r:id="rId8"/>
    <p:sldId id="279" r:id="rId9"/>
    <p:sldId id="406" r:id="rId10"/>
    <p:sldId id="405" r:id="rId11"/>
    <p:sldId id="397" r:id="rId12"/>
    <p:sldId id="413" r:id="rId13"/>
    <p:sldId id="399" r:id="rId14"/>
    <p:sldId id="414" r:id="rId15"/>
    <p:sldId id="410" r:id="rId16"/>
    <p:sldId id="256" r:id="rId17"/>
    <p:sldId id="266" r:id="rId18"/>
    <p:sldId id="262" r:id="rId19"/>
    <p:sldId id="267" r:id="rId20"/>
    <p:sldId id="275" r:id="rId21"/>
    <p:sldId id="276" r:id="rId22"/>
    <p:sldId id="277" r:id="rId23"/>
    <p:sldId id="278" r:id="rId24"/>
    <p:sldId id="259" r:id="rId25"/>
    <p:sldId id="260" r:id="rId26"/>
    <p:sldId id="261" r:id="rId27"/>
    <p:sldId id="268" r:id="rId28"/>
    <p:sldId id="402" r:id="rId29"/>
    <p:sldId id="272" r:id="rId30"/>
    <p:sldId id="403" r:id="rId31"/>
    <p:sldId id="280" r:id="rId32"/>
    <p:sldId id="281" r:id="rId33"/>
    <p:sldId id="282" r:id="rId34"/>
    <p:sldId id="395" r:id="rId35"/>
    <p:sldId id="401" r:id="rId36"/>
    <p:sldId id="408" r:id="rId37"/>
    <p:sldId id="409" r:id="rId38"/>
    <p:sldId id="392" r:id="rId39"/>
    <p:sldId id="411" r:id="rId40"/>
    <p:sldId id="416" r:id="rId41"/>
    <p:sldId id="418" r:id="rId42"/>
    <p:sldId id="417" r:id="rId43"/>
    <p:sldId id="317" r:id="rId44"/>
    <p:sldId id="321" r:id="rId45"/>
    <p:sldId id="412" r:id="rId46"/>
    <p:sldId id="391" r:id="rId4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25" autoAdjust="0"/>
  </p:normalViewPr>
  <p:slideViewPr>
    <p:cSldViewPr>
      <p:cViewPr varScale="1">
        <p:scale>
          <a:sx n="68" d="100"/>
          <a:sy n="68" d="100"/>
        </p:scale>
        <p:origin x="816" y="7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14" d="100"/>
          <a:sy n="114" d="100"/>
        </p:scale>
        <p:origin x="14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A6A86-D407-43B1-BCBA-13B6C54FB78D}"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86F8B110-1E6E-4692-9CCD-3588D7D0DDE5}">
      <dgm:prSet/>
      <dgm:spPr/>
      <dgm:t>
        <a:bodyPr/>
        <a:lstStyle/>
        <a:p>
          <a:r>
            <a:rPr lang="es-MX" i="0"/>
            <a:t>Actualización</a:t>
          </a:r>
          <a:r>
            <a:rPr lang="es-MX"/>
            <a:t>.</a:t>
          </a:r>
          <a:endParaRPr lang="en-US"/>
        </a:p>
      </dgm:t>
    </dgm:pt>
    <dgm:pt modelId="{03D147F1-C0A2-4E9F-A6B5-5DDC0F9C644F}" type="parTrans" cxnId="{74AF83A3-89F8-4AA7-B5EF-4F8EAD62BB6F}">
      <dgm:prSet/>
      <dgm:spPr/>
      <dgm:t>
        <a:bodyPr/>
        <a:lstStyle/>
        <a:p>
          <a:endParaRPr lang="en-US"/>
        </a:p>
      </dgm:t>
    </dgm:pt>
    <dgm:pt modelId="{9565C26E-51AB-4F41-868E-5E547A01D939}" type="sibTrans" cxnId="{74AF83A3-89F8-4AA7-B5EF-4F8EAD62BB6F}">
      <dgm:prSet/>
      <dgm:spPr/>
      <dgm:t>
        <a:bodyPr/>
        <a:lstStyle/>
        <a:p>
          <a:endParaRPr lang="en-US"/>
        </a:p>
      </dgm:t>
    </dgm:pt>
    <dgm:pt modelId="{976EE447-0910-45F1-8603-DC475C1B3661}">
      <dgm:prSet/>
      <dgm:spPr/>
      <dgm:t>
        <a:bodyPr/>
        <a:lstStyle/>
        <a:p>
          <a:r>
            <a:rPr lang="es-MX" i="0"/>
            <a:t>Recargo</a:t>
          </a:r>
          <a:r>
            <a:rPr lang="es-MX"/>
            <a:t>s.</a:t>
          </a:r>
          <a:endParaRPr lang="en-US"/>
        </a:p>
      </dgm:t>
    </dgm:pt>
    <dgm:pt modelId="{C914253C-CDF0-4061-8C37-BE2F4FC0C79A}" type="parTrans" cxnId="{4D355C61-C311-4E88-91CE-53253D595D39}">
      <dgm:prSet/>
      <dgm:spPr/>
      <dgm:t>
        <a:bodyPr/>
        <a:lstStyle/>
        <a:p>
          <a:endParaRPr lang="en-US"/>
        </a:p>
      </dgm:t>
    </dgm:pt>
    <dgm:pt modelId="{281A49AB-DF01-48E2-B2DC-CF2A3A8B78A6}" type="sibTrans" cxnId="{4D355C61-C311-4E88-91CE-53253D595D39}">
      <dgm:prSet/>
      <dgm:spPr/>
      <dgm:t>
        <a:bodyPr/>
        <a:lstStyle/>
        <a:p>
          <a:endParaRPr lang="en-US"/>
        </a:p>
      </dgm:t>
    </dgm:pt>
    <dgm:pt modelId="{9E48E9F9-E70A-4E4E-9AA4-A7253F25DC61}">
      <dgm:prSet/>
      <dgm:spPr/>
      <dgm:t>
        <a:bodyPr/>
        <a:lstStyle/>
        <a:p>
          <a:r>
            <a:rPr lang="es-MX" i="0"/>
            <a:t>Multas</a:t>
          </a:r>
          <a:r>
            <a:rPr lang="es-MX"/>
            <a:t>.</a:t>
          </a:r>
          <a:endParaRPr lang="en-US"/>
        </a:p>
      </dgm:t>
    </dgm:pt>
    <dgm:pt modelId="{95545E0D-52C3-4B04-BD4F-181ED38ED226}" type="parTrans" cxnId="{C3729586-CF11-4746-9B36-62EEE98BFBFA}">
      <dgm:prSet/>
      <dgm:spPr/>
      <dgm:t>
        <a:bodyPr/>
        <a:lstStyle/>
        <a:p>
          <a:endParaRPr lang="en-US"/>
        </a:p>
      </dgm:t>
    </dgm:pt>
    <dgm:pt modelId="{2826D9B8-14BD-4F6E-A54F-8DF2BD9F0EDC}" type="sibTrans" cxnId="{C3729586-CF11-4746-9B36-62EEE98BFBFA}">
      <dgm:prSet/>
      <dgm:spPr/>
      <dgm:t>
        <a:bodyPr/>
        <a:lstStyle/>
        <a:p>
          <a:endParaRPr lang="en-US"/>
        </a:p>
      </dgm:t>
    </dgm:pt>
    <dgm:pt modelId="{93DE4FF1-819C-4CD5-A4BC-05F249165EB5}">
      <dgm:prSet/>
      <dgm:spPr/>
      <dgm:t>
        <a:bodyPr/>
        <a:lstStyle/>
        <a:p>
          <a:r>
            <a:rPr lang="es-MX" i="0"/>
            <a:t>Gastos de ejecución</a:t>
          </a:r>
          <a:r>
            <a:rPr lang="es-MX"/>
            <a:t>.</a:t>
          </a:r>
          <a:endParaRPr lang="en-US"/>
        </a:p>
      </dgm:t>
    </dgm:pt>
    <dgm:pt modelId="{29EDB014-1EF1-481C-9811-23F68A43FCD4}" type="parTrans" cxnId="{1CEB43FB-2972-4D77-A35A-1F4BF3A4BB78}">
      <dgm:prSet/>
      <dgm:spPr/>
      <dgm:t>
        <a:bodyPr/>
        <a:lstStyle/>
        <a:p>
          <a:endParaRPr lang="en-US"/>
        </a:p>
      </dgm:t>
    </dgm:pt>
    <dgm:pt modelId="{670CA977-C82E-4C99-A37C-FD236F08414D}" type="sibTrans" cxnId="{1CEB43FB-2972-4D77-A35A-1F4BF3A4BB78}">
      <dgm:prSet/>
      <dgm:spPr/>
      <dgm:t>
        <a:bodyPr/>
        <a:lstStyle/>
        <a:p>
          <a:endParaRPr lang="en-US"/>
        </a:p>
      </dgm:t>
    </dgm:pt>
    <dgm:pt modelId="{6B30FB8B-FE50-4E92-BD31-B24323785903}">
      <dgm:prSet/>
      <dgm:spPr/>
      <dgm:t>
        <a:bodyPr/>
        <a:lstStyle/>
        <a:p>
          <a:r>
            <a:rPr lang="es-MX"/>
            <a:t>Antecedente de incumplimiento del SAT.</a:t>
          </a:r>
          <a:endParaRPr lang="en-US"/>
        </a:p>
      </dgm:t>
    </dgm:pt>
    <dgm:pt modelId="{30B958D6-B51D-4719-81AE-CF66ABCC34D6}" type="parTrans" cxnId="{FCB19031-E6B4-4C01-B9E3-1210BEBA6B9A}">
      <dgm:prSet/>
      <dgm:spPr/>
      <dgm:t>
        <a:bodyPr/>
        <a:lstStyle/>
        <a:p>
          <a:endParaRPr lang="en-US"/>
        </a:p>
      </dgm:t>
    </dgm:pt>
    <dgm:pt modelId="{3DECBDA0-7C4D-4102-9B8F-B31576402E93}" type="sibTrans" cxnId="{FCB19031-E6B4-4C01-B9E3-1210BEBA6B9A}">
      <dgm:prSet/>
      <dgm:spPr/>
      <dgm:t>
        <a:bodyPr/>
        <a:lstStyle/>
        <a:p>
          <a:endParaRPr lang="en-US"/>
        </a:p>
      </dgm:t>
    </dgm:pt>
    <dgm:pt modelId="{23415F38-81E9-470A-B6C3-7773018220FD}">
      <dgm:prSet/>
      <dgm:spPr/>
      <dgm:t>
        <a:bodyPr/>
        <a:lstStyle/>
        <a:p>
          <a:r>
            <a:rPr lang="es-MX" i="0"/>
            <a:t>Cancelación de sellos digitales. </a:t>
          </a:r>
          <a:endParaRPr lang="en-US"/>
        </a:p>
      </dgm:t>
    </dgm:pt>
    <dgm:pt modelId="{A4044B86-4F73-4C08-9002-AFAC4848A7A1}" type="parTrans" cxnId="{7BB3F06E-B803-4AC6-A1B2-A2B78B91496F}">
      <dgm:prSet/>
      <dgm:spPr/>
      <dgm:t>
        <a:bodyPr/>
        <a:lstStyle/>
        <a:p>
          <a:endParaRPr lang="en-US"/>
        </a:p>
      </dgm:t>
    </dgm:pt>
    <dgm:pt modelId="{D4BAA7D3-B0F7-4E3E-ABB8-76CBC0577321}" type="sibTrans" cxnId="{7BB3F06E-B803-4AC6-A1B2-A2B78B91496F}">
      <dgm:prSet/>
      <dgm:spPr/>
      <dgm:t>
        <a:bodyPr/>
        <a:lstStyle/>
        <a:p>
          <a:endParaRPr lang="en-US"/>
        </a:p>
      </dgm:t>
    </dgm:pt>
    <dgm:pt modelId="{52835763-40A3-4FD2-9E21-51797ED845A3}" type="pres">
      <dgm:prSet presAssocID="{C8BA6A86-D407-43B1-BCBA-13B6C54FB78D}" presName="linear" presStyleCnt="0">
        <dgm:presLayoutVars>
          <dgm:dir/>
          <dgm:animLvl val="lvl"/>
          <dgm:resizeHandles val="exact"/>
        </dgm:presLayoutVars>
      </dgm:prSet>
      <dgm:spPr/>
    </dgm:pt>
    <dgm:pt modelId="{A17A0DCD-B8E7-4177-81CE-8DDC8984CF7B}" type="pres">
      <dgm:prSet presAssocID="{86F8B110-1E6E-4692-9CCD-3588D7D0DDE5}" presName="parentLin" presStyleCnt="0"/>
      <dgm:spPr/>
    </dgm:pt>
    <dgm:pt modelId="{7E5C607B-0E18-43DF-9766-CFEC304E6FDC}" type="pres">
      <dgm:prSet presAssocID="{86F8B110-1E6E-4692-9CCD-3588D7D0DDE5}" presName="parentLeftMargin" presStyleLbl="node1" presStyleIdx="0" presStyleCnt="6"/>
      <dgm:spPr/>
    </dgm:pt>
    <dgm:pt modelId="{3653FBFD-DDBB-43A6-9B79-C0CBFF08A5F3}" type="pres">
      <dgm:prSet presAssocID="{86F8B110-1E6E-4692-9CCD-3588D7D0DDE5}" presName="parentText" presStyleLbl="node1" presStyleIdx="0" presStyleCnt="6">
        <dgm:presLayoutVars>
          <dgm:chMax val="0"/>
          <dgm:bulletEnabled val="1"/>
        </dgm:presLayoutVars>
      </dgm:prSet>
      <dgm:spPr/>
    </dgm:pt>
    <dgm:pt modelId="{6ECF4B91-F3B6-42CA-A520-910ADF449666}" type="pres">
      <dgm:prSet presAssocID="{86F8B110-1E6E-4692-9CCD-3588D7D0DDE5}" presName="negativeSpace" presStyleCnt="0"/>
      <dgm:spPr/>
    </dgm:pt>
    <dgm:pt modelId="{14FCA7EA-DBC0-4BF8-80E5-8A3D3A731263}" type="pres">
      <dgm:prSet presAssocID="{86F8B110-1E6E-4692-9CCD-3588D7D0DDE5}" presName="childText" presStyleLbl="conFgAcc1" presStyleIdx="0" presStyleCnt="6">
        <dgm:presLayoutVars>
          <dgm:bulletEnabled val="1"/>
        </dgm:presLayoutVars>
      </dgm:prSet>
      <dgm:spPr/>
    </dgm:pt>
    <dgm:pt modelId="{8802A37A-8AFF-4062-8C49-DDAA6C249328}" type="pres">
      <dgm:prSet presAssocID="{9565C26E-51AB-4F41-868E-5E547A01D939}" presName="spaceBetweenRectangles" presStyleCnt="0"/>
      <dgm:spPr/>
    </dgm:pt>
    <dgm:pt modelId="{BE4525DB-AC6F-4BED-9531-20F16EFDE8DB}" type="pres">
      <dgm:prSet presAssocID="{976EE447-0910-45F1-8603-DC475C1B3661}" presName="parentLin" presStyleCnt="0"/>
      <dgm:spPr/>
    </dgm:pt>
    <dgm:pt modelId="{98E7E3C9-1A46-48D9-9B3D-BCC622D26F62}" type="pres">
      <dgm:prSet presAssocID="{976EE447-0910-45F1-8603-DC475C1B3661}" presName="parentLeftMargin" presStyleLbl="node1" presStyleIdx="0" presStyleCnt="6"/>
      <dgm:spPr/>
    </dgm:pt>
    <dgm:pt modelId="{513E230F-B446-4A81-BF06-D856E8403A75}" type="pres">
      <dgm:prSet presAssocID="{976EE447-0910-45F1-8603-DC475C1B3661}" presName="parentText" presStyleLbl="node1" presStyleIdx="1" presStyleCnt="6">
        <dgm:presLayoutVars>
          <dgm:chMax val="0"/>
          <dgm:bulletEnabled val="1"/>
        </dgm:presLayoutVars>
      </dgm:prSet>
      <dgm:spPr/>
    </dgm:pt>
    <dgm:pt modelId="{17F258CB-C32D-429C-8847-EA65AD4E835C}" type="pres">
      <dgm:prSet presAssocID="{976EE447-0910-45F1-8603-DC475C1B3661}" presName="negativeSpace" presStyleCnt="0"/>
      <dgm:spPr/>
    </dgm:pt>
    <dgm:pt modelId="{9E22D752-F0BD-470F-8406-8E9F82B1E649}" type="pres">
      <dgm:prSet presAssocID="{976EE447-0910-45F1-8603-DC475C1B3661}" presName="childText" presStyleLbl="conFgAcc1" presStyleIdx="1" presStyleCnt="6">
        <dgm:presLayoutVars>
          <dgm:bulletEnabled val="1"/>
        </dgm:presLayoutVars>
      </dgm:prSet>
      <dgm:spPr/>
    </dgm:pt>
    <dgm:pt modelId="{1903D0C7-0ADA-4052-9EFF-2C29848870DE}" type="pres">
      <dgm:prSet presAssocID="{281A49AB-DF01-48E2-B2DC-CF2A3A8B78A6}" presName="spaceBetweenRectangles" presStyleCnt="0"/>
      <dgm:spPr/>
    </dgm:pt>
    <dgm:pt modelId="{C07A0266-C93D-4494-9DFE-3A98A184E18C}" type="pres">
      <dgm:prSet presAssocID="{9E48E9F9-E70A-4E4E-9AA4-A7253F25DC61}" presName="parentLin" presStyleCnt="0"/>
      <dgm:spPr/>
    </dgm:pt>
    <dgm:pt modelId="{48DFCC96-EFA7-4926-BBCE-7D1AD0DAECA7}" type="pres">
      <dgm:prSet presAssocID="{9E48E9F9-E70A-4E4E-9AA4-A7253F25DC61}" presName="parentLeftMargin" presStyleLbl="node1" presStyleIdx="1" presStyleCnt="6"/>
      <dgm:spPr/>
    </dgm:pt>
    <dgm:pt modelId="{6C11A617-0019-4753-BA85-33DCB6041A16}" type="pres">
      <dgm:prSet presAssocID="{9E48E9F9-E70A-4E4E-9AA4-A7253F25DC61}" presName="parentText" presStyleLbl="node1" presStyleIdx="2" presStyleCnt="6">
        <dgm:presLayoutVars>
          <dgm:chMax val="0"/>
          <dgm:bulletEnabled val="1"/>
        </dgm:presLayoutVars>
      </dgm:prSet>
      <dgm:spPr/>
    </dgm:pt>
    <dgm:pt modelId="{36097192-A0C7-4011-A704-1F2707F28602}" type="pres">
      <dgm:prSet presAssocID="{9E48E9F9-E70A-4E4E-9AA4-A7253F25DC61}" presName="negativeSpace" presStyleCnt="0"/>
      <dgm:spPr/>
    </dgm:pt>
    <dgm:pt modelId="{8CD0659B-21DF-4199-8BD2-59AF49EED6D7}" type="pres">
      <dgm:prSet presAssocID="{9E48E9F9-E70A-4E4E-9AA4-A7253F25DC61}" presName="childText" presStyleLbl="conFgAcc1" presStyleIdx="2" presStyleCnt="6">
        <dgm:presLayoutVars>
          <dgm:bulletEnabled val="1"/>
        </dgm:presLayoutVars>
      </dgm:prSet>
      <dgm:spPr/>
    </dgm:pt>
    <dgm:pt modelId="{74DBD57E-3D54-49FD-AB60-0D137A004656}" type="pres">
      <dgm:prSet presAssocID="{2826D9B8-14BD-4F6E-A54F-8DF2BD9F0EDC}" presName="spaceBetweenRectangles" presStyleCnt="0"/>
      <dgm:spPr/>
    </dgm:pt>
    <dgm:pt modelId="{A14383EA-0885-43EF-84B5-D8D2BE3CBEEC}" type="pres">
      <dgm:prSet presAssocID="{93DE4FF1-819C-4CD5-A4BC-05F249165EB5}" presName="parentLin" presStyleCnt="0"/>
      <dgm:spPr/>
    </dgm:pt>
    <dgm:pt modelId="{E0CB6836-9AE3-4324-83A6-9D8671B1325E}" type="pres">
      <dgm:prSet presAssocID="{93DE4FF1-819C-4CD5-A4BC-05F249165EB5}" presName="parentLeftMargin" presStyleLbl="node1" presStyleIdx="2" presStyleCnt="6"/>
      <dgm:spPr/>
    </dgm:pt>
    <dgm:pt modelId="{785D365B-EB66-415E-924F-AB16D7CA4AEA}" type="pres">
      <dgm:prSet presAssocID="{93DE4FF1-819C-4CD5-A4BC-05F249165EB5}" presName="parentText" presStyleLbl="node1" presStyleIdx="3" presStyleCnt="6">
        <dgm:presLayoutVars>
          <dgm:chMax val="0"/>
          <dgm:bulletEnabled val="1"/>
        </dgm:presLayoutVars>
      </dgm:prSet>
      <dgm:spPr/>
    </dgm:pt>
    <dgm:pt modelId="{E6B62657-BAA2-4A04-BB3B-38294D538C52}" type="pres">
      <dgm:prSet presAssocID="{93DE4FF1-819C-4CD5-A4BC-05F249165EB5}" presName="negativeSpace" presStyleCnt="0"/>
      <dgm:spPr/>
    </dgm:pt>
    <dgm:pt modelId="{F3C3F0E1-A59B-4562-B5C3-A48BDA0F059A}" type="pres">
      <dgm:prSet presAssocID="{93DE4FF1-819C-4CD5-A4BC-05F249165EB5}" presName="childText" presStyleLbl="conFgAcc1" presStyleIdx="3" presStyleCnt="6">
        <dgm:presLayoutVars>
          <dgm:bulletEnabled val="1"/>
        </dgm:presLayoutVars>
      </dgm:prSet>
      <dgm:spPr/>
    </dgm:pt>
    <dgm:pt modelId="{757726E0-3D6B-46DA-ACCD-58AEDB9FD792}" type="pres">
      <dgm:prSet presAssocID="{670CA977-C82E-4C99-A37C-FD236F08414D}" presName="spaceBetweenRectangles" presStyleCnt="0"/>
      <dgm:spPr/>
    </dgm:pt>
    <dgm:pt modelId="{8224645F-4DD5-487E-A143-F54E7563069C}" type="pres">
      <dgm:prSet presAssocID="{6B30FB8B-FE50-4E92-BD31-B24323785903}" presName="parentLin" presStyleCnt="0"/>
      <dgm:spPr/>
    </dgm:pt>
    <dgm:pt modelId="{F9C713FD-D05F-4952-A280-82BEC401B479}" type="pres">
      <dgm:prSet presAssocID="{6B30FB8B-FE50-4E92-BD31-B24323785903}" presName="parentLeftMargin" presStyleLbl="node1" presStyleIdx="3" presStyleCnt="6"/>
      <dgm:spPr/>
    </dgm:pt>
    <dgm:pt modelId="{6945EAAA-EF5C-4A6F-AB45-8F9F5D64A791}" type="pres">
      <dgm:prSet presAssocID="{6B30FB8B-FE50-4E92-BD31-B24323785903}" presName="parentText" presStyleLbl="node1" presStyleIdx="4" presStyleCnt="6">
        <dgm:presLayoutVars>
          <dgm:chMax val="0"/>
          <dgm:bulletEnabled val="1"/>
        </dgm:presLayoutVars>
      </dgm:prSet>
      <dgm:spPr/>
    </dgm:pt>
    <dgm:pt modelId="{A41B2883-3CBD-49E6-BB6D-C3320BA98006}" type="pres">
      <dgm:prSet presAssocID="{6B30FB8B-FE50-4E92-BD31-B24323785903}" presName="negativeSpace" presStyleCnt="0"/>
      <dgm:spPr/>
    </dgm:pt>
    <dgm:pt modelId="{12C3A474-338D-4CB5-9DCF-9C2B3BB540F0}" type="pres">
      <dgm:prSet presAssocID="{6B30FB8B-FE50-4E92-BD31-B24323785903}" presName="childText" presStyleLbl="conFgAcc1" presStyleIdx="4" presStyleCnt="6">
        <dgm:presLayoutVars>
          <dgm:bulletEnabled val="1"/>
        </dgm:presLayoutVars>
      </dgm:prSet>
      <dgm:spPr/>
    </dgm:pt>
    <dgm:pt modelId="{F40A35A2-FD9A-483B-B4B5-51EE5EAC8179}" type="pres">
      <dgm:prSet presAssocID="{3DECBDA0-7C4D-4102-9B8F-B31576402E93}" presName="spaceBetweenRectangles" presStyleCnt="0"/>
      <dgm:spPr/>
    </dgm:pt>
    <dgm:pt modelId="{6D06E77E-E1D7-437E-B124-876C1899B5C4}" type="pres">
      <dgm:prSet presAssocID="{23415F38-81E9-470A-B6C3-7773018220FD}" presName="parentLin" presStyleCnt="0"/>
      <dgm:spPr/>
    </dgm:pt>
    <dgm:pt modelId="{306F1982-683F-4BD8-A4DB-08C51288B31F}" type="pres">
      <dgm:prSet presAssocID="{23415F38-81E9-470A-B6C3-7773018220FD}" presName="parentLeftMargin" presStyleLbl="node1" presStyleIdx="4" presStyleCnt="6"/>
      <dgm:spPr/>
    </dgm:pt>
    <dgm:pt modelId="{A5F29D91-B61F-45A1-8A1E-BFA8B98DDA4D}" type="pres">
      <dgm:prSet presAssocID="{23415F38-81E9-470A-B6C3-7773018220FD}" presName="parentText" presStyleLbl="node1" presStyleIdx="5" presStyleCnt="6">
        <dgm:presLayoutVars>
          <dgm:chMax val="0"/>
          <dgm:bulletEnabled val="1"/>
        </dgm:presLayoutVars>
      </dgm:prSet>
      <dgm:spPr/>
    </dgm:pt>
    <dgm:pt modelId="{73BF3494-494D-4A15-99C3-57BDE24096CC}" type="pres">
      <dgm:prSet presAssocID="{23415F38-81E9-470A-B6C3-7773018220FD}" presName="negativeSpace" presStyleCnt="0"/>
      <dgm:spPr/>
    </dgm:pt>
    <dgm:pt modelId="{3BEEC481-6029-41EA-A4BC-4043D0E9770B}" type="pres">
      <dgm:prSet presAssocID="{23415F38-81E9-470A-B6C3-7773018220FD}" presName="childText" presStyleLbl="conFgAcc1" presStyleIdx="5" presStyleCnt="6">
        <dgm:presLayoutVars>
          <dgm:bulletEnabled val="1"/>
        </dgm:presLayoutVars>
      </dgm:prSet>
      <dgm:spPr/>
    </dgm:pt>
  </dgm:ptLst>
  <dgm:cxnLst>
    <dgm:cxn modelId="{DC290809-6BE0-4A98-A42F-84E2B81AABA6}" type="presOf" srcId="{976EE447-0910-45F1-8603-DC475C1B3661}" destId="{513E230F-B446-4A81-BF06-D856E8403A75}" srcOrd="1" destOrd="0" presId="urn:microsoft.com/office/officeart/2005/8/layout/list1"/>
    <dgm:cxn modelId="{FCB19031-E6B4-4C01-B9E3-1210BEBA6B9A}" srcId="{C8BA6A86-D407-43B1-BCBA-13B6C54FB78D}" destId="{6B30FB8B-FE50-4E92-BD31-B24323785903}" srcOrd="4" destOrd="0" parTransId="{30B958D6-B51D-4719-81AE-CF66ABCC34D6}" sibTransId="{3DECBDA0-7C4D-4102-9B8F-B31576402E93}"/>
    <dgm:cxn modelId="{3C2B8333-1618-455C-8305-73A5E01FC650}" type="presOf" srcId="{6B30FB8B-FE50-4E92-BD31-B24323785903}" destId="{6945EAAA-EF5C-4A6F-AB45-8F9F5D64A791}" srcOrd="1" destOrd="0" presId="urn:microsoft.com/office/officeart/2005/8/layout/list1"/>
    <dgm:cxn modelId="{ACD1A03E-6598-4B59-9B3D-E733F8860943}" type="presOf" srcId="{9E48E9F9-E70A-4E4E-9AA4-A7253F25DC61}" destId="{6C11A617-0019-4753-BA85-33DCB6041A16}" srcOrd="1" destOrd="0" presId="urn:microsoft.com/office/officeart/2005/8/layout/list1"/>
    <dgm:cxn modelId="{4D355C61-C311-4E88-91CE-53253D595D39}" srcId="{C8BA6A86-D407-43B1-BCBA-13B6C54FB78D}" destId="{976EE447-0910-45F1-8603-DC475C1B3661}" srcOrd="1" destOrd="0" parTransId="{C914253C-CDF0-4061-8C37-BE2F4FC0C79A}" sibTransId="{281A49AB-DF01-48E2-B2DC-CF2A3A8B78A6}"/>
    <dgm:cxn modelId="{8A16E549-52B1-449E-B990-904B0768CB07}" type="presOf" srcId="{86F8B110-1E6E-4692-9CCD-3588D7D0DDE5}" destId="{7E5C607B-0E18-43DF-9766-CFEC304E6FDC}" srcOrd="0" destOrd="0" presId="urn:microsoft.com/office/officeart/2005/8/layout/list1"/>
    <dgm:cxn modelId="{FEF7C84A-CFF3-4B99-857A-B283453AFB8F}" type="presOf" srcId="{93DE4FF1-819C-4CD5-A4BC-05F249165EB5}" destId="{E0CB6836-9AE3-4324-83A6-9D8671B1325E}" srcOrd="0" destOrd="0" presId="urn:microsoft.com/office/officeart/2005/8/layout/list1"/>
    <dgm:cxn modelId="{7BB3F06E-B803-4AC6-A1B2-A2B78B91496F}" srcId="{C8BA6A86-D407-43B1-BCBA-13B6C54FB78D}" destId="{23415F38-81E9-470A-B6C3-7773018220FD}" srcOrd="5" destOrd="0" parTransId="{A4044B86-4F73-4C08-9002-AFAC4848A7A1}" sibTransId="{D4BAA7D3-B0F7-4E3E-ABB8-76CBC0577321}"/>
    <dgm:cxn modelId="{C3729586-CF11-4746-9B36-62EEE98BFBFA}" srcId="{C8BA6A86-D407-43B1-BCBA-13B6C54FB78D}" destId="{9E48E9F9-E70A-4E4E-9AA4-A7253F25DC61}" srcOrd="2" destOrd="0" parTransId="{95545E0D-52C3-4B04-BD4F-181ED38ED226}" sibTransId="{2826D9B8-14BD-4F6E-A54F-8DF2BD9F0EDC}"/>
    <dgm:cxn modelId="{74AF83A3-89F8-4AA7-B5EF-4F8EAD62BB6F}" srcId="{C8BA6A86-D407-43B1-BCBA-13B6C54FB78D}" destId="{86F8B110-1E6E-4692-9CCD-3588D7D0DDE5}" srcOrd="0" destOrd="0" parTransId="{03D147F1-C0A2-4E9F-A6B5-5DDC0F9C644F}" sibTransId="{9565C26E-51AB-4F41-868E-5E547A01D939}"/>
    <dgm:cxn modelId="{08B3FFAD-DAF9-41CE-9036-70CA08E842C6}" type="presOf" srcId="{93DE4FF1-819C-4CD5-A4BC-05F249165EB5}" destId="{785D365B-EB66-415E-924F-AB16D7CA4AEA}" srcOrd="1" destOrd="0" presId="urn:microsoft.com/office/officeart/2005/8/layout/list1"/>
    <dgm:cxn modelId="{2C279CCF-E5D4-4BDC-A537-A69F195BD2FD}" type="presOf" srcId="{976EE447-0910-45F1-8603-DC475C1B3661}" destId="{98E7E3C9-1A46-48D9-9B3D-BCC622D26F62}" srcOrd="0" destOrd="0" presId="urn:microsoft.com/office/officeart/2005/8/layout/list1"/>
    <dgm:cxn modelId="{294136DF-3B38-456E-96AB-AE9BDFFE07EE}" type="presOf" srcId="{23415F38-81E9-470A-B6C3-7773018220FD}" destId="{306F1982-683F-4BD8-A4DB-08C51288B31F}" srcOrd="0" destOrd="0" presId="urn:microsoft.com/office/officeart/2005/8/layout/list1"/>
    <dgm:cxn modelId="{EA9C8BE0-7F5C-4DE7-A39C-46BD8EE792C6}" type="presOf" srcId="{C8BA6A86-D407-43B1-BCBA-13B6C54FB78D}" destId="{52835763-40A3-4FD2-9E21-51797ED845A3}" srcOrd="0" destOrd="0" presId="urn:microsoft.com/office/officeart/2005/8/layout/list1"/>
    <dgm:cxn modelId="{332CC0E0-8C17-45E5-A4EC-2DC803A5E24D}" type="presOf" srcId="{6B30FB8B-FE50-4E92-BD31-B24323785903}" destId="{F9C713FD-D05F-4952-A280-82BEC401B479}" srcOrd="0" destOrd="0" presId="urn:microsoft.com/office/officeart/2005/8/layout/list1"/>
    <dgm:cxn modelId="{BF4B12EE-1CF8-4349-BF35-F35DF91EAAB3}" type="presOf" srcId="{9E48E9F9-E70A-4E4E-9AA4-A7253F25DC61}" destId="{48DFCC96-EFA7-4926-BBCE-7D1AD0DAECA7}" srcOrd="0" destOrd="0" presId="urn:microsoft.com/office/officeart/2005/8/layout/list1"/>
    <dgm:cxn modelId="{D5556AF0-D386-493E-9C7B-D85AEBC4880B}" type="presOf" srcId="{86F8B110-1E6E-4692-9CCD-3588D7D0DDE5}" destId="{3653FBFD-DDBB-43A6-9B79-C0CBFF08A5F3}" srcOrd="1" destOrd="0" presId="urn:microsoft.com/office/officeart/2005/8/layout/list1"/>
    <dgm:cxn modelId="{1CEB43FB-2972-4D77-A35A-1F4BF3A4BB78}" srcId="{C8BA6A86-D407-43B1-BCBA-13B6C54FB78D}" destId="{93DE4FF1-819C-4CD5-A4BC-05F249165EB5}" srcOrd="3" destOrd="0" parTransId="{29EDB014-1EF1-481C-9811-23F68A43FCD4}" sibTransId="{670CA977-C82E-4C99-A37C-FD236F08414D}"/>
    <dgm:cxn modelId="{112FFEFE-1C27-4B3B-86B4-172CE7ABB169}" type="presOf" srcId="{23415F38-81E9-470A-B6C3-7773018220FD}" destId="{A5F29D91-B61F-45A1-8A1E-BFA8B98DDA4D}" srcOrd="1" destOrd="0" presId="urn:microsoft.com/office/officeart/2005/8/layout/list1"/>
    <dgm:cxn modelId="{452AC226-1859-4347-BB55-A3F579A58C72}" type="presParOf" srcId="{52835763-40A3-4FD2-9E21-51797ED845A3}" destId="{A17A0DCD-B8E7-4177-81CE-8DDC8984CF7B}" srcOrd="0" destOrd="0" presId="urn:microsoft.com/office/officeart/2005/8/layout/list1"/>
    <dgm:cxn modelId="{1297309B-A0B5-4840-8574-E3C98F91B44E}" type="presParOf" srcId="{A17A0DCD-B8E7-4177-81CE-8DDC8984CF7B}" destId="{7E5C607B-0E18-43DF-9766-CFEC304E6FDC}" srcOrd="0" destOrd="0" presId="urn:microsoft.com/office/officeart/2005/8/layout/list1"/>
    <dgm:cxn modelId="{C996EB0C-E721-47DF-8674-CBA101244150}" type="presParOf" srcId="{A17A0DCD-B8E7-4177-81CE-8DDC8984CF7B}" destId="{3653FBFD-DDBB-43A6-9B79-C0CBFF08A5F3}" srcOrd="1" destOrd="0" presId="urn:microsoft.com/office/officeart/2005/8/layout/list1"/>
    <dgm:cxn modelId="{F3D6A07C-9D84-45C0-BC62-8A75B95A7D2A}" type="presParOf" srcId="{52835763-40A3-4FD2-9E21-51797ED845A3}" destId="{6ECF4B91-F3B6-42CA-A520-910ADF449666}" srcOrd="1" destOrd="0" presId="urn:microsoft.com/office/officeart/2005/8/layout/list1"/>
    <dgm:cxn modelId="{241A2351-CF38-4BC2-A0CD-BBEE1E8DFC85}" type="presParOf" srcId="{52835763-40A3-4FD2-9E21-51797ED845A3}" destId="{14FCA7EA-DBC0-4BF8-80E5-8A3D3A731263}" srcOrd="2" destOrd="0" presId="urn:microsoft.com/office/officeart/2005/8/layout/list1"/>
    <dgm:cxn modelId="{A232E5EC-9A51-450C-A188-1F32EB268780}" type="presParOf" srcId="{52835763-40A3-4FD2-9E21-51797ED845A3}" destId="{8802A37A-8AFF-4062-8C49-DDAA6C249328}" srcOrd="3" destOrd="0" presId="urn:microsoft.com/office/officeart/2005/8/layout/list1"/>
    <dgm:cxn modelId="{548F0461-05D8-4452-998D-7D3D546D44B5}" type="presParOf" srcId="{52835763-40A3-4FD2-9E21-51797ED845A3}" destId="{BE4525DB-AC6F-4BED-9531-20F16EFDE8DB}" srcOrd="4" destOrd="0" presId="urn:microsoft.com/office/officeart/2005/8/layout/list1"/>
    <dgm:cxn modelId="{8268CD25-F810-4C4B-8915-AFEBBE5AE33C}" type="presParOf" srcId="{BE4525DB-AC6F-4BED-9531-20F16EFDE8DB}" destId="{98E7E3C9-1A46-48D9-9B3D-BCC622D26F62}" srcOrd="0" destOrd="0" presId="urn:microsoft.com/office/officeart/2005/8/layout/list1"/>
    <dgm:cxn modelId="{A9BAB476-EAAF-40B3-B341-4CB32551F716}" type="presParOf" srcId="{BE4525DB-AC6F-4BED-9531-20F16EFDE8DB}" destId="{513E230F-B446-4A81-BF06-D856E8403A75}" srcOrd="1" destOrd="0" presId="urn:microsoft.com/office/officeart/2005/8/layout/list1"/>
    <dgm:cxn modelId="{12EFE2A8-9086-4950-B4B3-594F252240B7}" type="presParOf" srcId="{52835763-40A3-4FD2-9E21-51797ED845A3}" destId="{17F258CB-C32D-429C-8847-EA65AD4E835C}" srcOrd="5" destOrd="0" presId="urn:microsoft.com/office/officeart/2005/8/layout/list1"/>
    <dgm:cxn modelId="{31EA8129-6BA1-420F-AF56-F003DE9617D6}" type="presParOf" srcId="{52835763-40A3-4FD2-9E21-51797ED845A3}" destId="{9E22D752-F0BD-470F-8406-8E9F82B1E649}" srcOrd="6" destOrd="0" presId="urn:microsoft.com/office/officeart/2005/8/layout/list1"/>
    <dgm:cxn modelId="{10DB34BC-73C4-4794-828C-F04F408B8B84}" type="presParOf" srcId="{52835763-40A3-4FD2-9E21-51797ED845A3}" destId="{1903D0C7-0ADA-4052-9EFF-2C29848870DE}" srcOrd="7" destOrd="0" presId="urn:microsoft.com/office/officeart/2005/8/layout/list1"/>
    <dgm:cxn modelId="{F4A7571F-7209-469D-AD54-F84B25D86E50}" type="presParOf" srcId="{52835763-40A3-4FD2-9E21-51797ED845A3}" destId="{C07A0266-C93D-4494-9DFE-3A98A184E18C}" srcOrd="8" destOrd="0" presId="urn:microsoft.com/office/officeart/2005/8/layout/list1"/>
    <dgm:cxn modelId="{CE70E022-4BB1-44F9-85FD-E487E600BBA5}" type="presParOf" srcId="{C07A0266-C93D-4494-9DFE-3A98A184E18C}" destId="{48DFCC96-EFA7-4926-BBCE-7D1AD0DAECA7}" srcOrd="0" destOrd="0" presId="urn:microsoft.com/office/officeart/2005/8/layout/list1"/>
    <dgm:cxn modelId="{B8D6BAB1-E977-4FAF-B952-4613D83F0B0B}" type="presParOf" srcId="{C07A0266-C93D-4494-9DFE-3A98A184E18C}" destId="{6C11A617-0019-4753-BA85-33DCB6041A16}" srcOrd="1" destOrd="0" presId="urn:microsoft.com/office/officeart/2005/8/layout/list1"/>
    <dgm:cxn modelId="{B249AC98-5AB4-4AD3-B707-525188D9B3AD}" type="presParOf" srcId="{52835763-40A3-4FD2-9E21-51797ED845A3}" destId="{36097192-A0C7-4011-A704-1F2707F28602}" srcOrd="9" destOrd="0" presId="urn:microsoft.com/office/officeart/2005/8/layout/list1"/>
    <dgm:cxn modelId="{CEA15DAE-CA0A-4975-8D0C-856CF86A5A76}" type="presParOf" srcId="{52835763-40A3-4FD2-9E21-51797ED845A3}" destId="{8CD0659B-21DF-4199-8BD2-59AF49EED6D7}" srcOrd="10" destOrd="0" presId="urn:microsoft.com/office/officeart/2005/8/layout/list1"/>
    <dgm:cxn modelId="{4D8E2571-BCB1-4534-8BA5-87A210617A2B}" type="presParOf" srcId="{52835763-40A3-4FD2-9E21-51797ED845A3}" destId="{74DBD57E-3D54-49FD-AB60-0D137A004656}" srcOrd="11" destOrd="0" presId="urn:microsoft.com/office/officeart/2005/8/layout/list1"/>
    <dgm:cxn modelId="{C48D5492-6876-44D7-8452-5A253D6E23A7}" type="presParOf" srcId="{52835763-40A3-4FD2-9E21-51797ED845A3}" destId="{A14383EA-0885-43EF-84B5-D8D2BE3CBEEC}" srcOrd="12" destOrd="0" presId="urn:microsoft.com/office/officeart/2005/8/layout/list1"/>
    <dgm:cxn modelId="{C049A0DE-0FB9-49F6-BA5C-8B297BEFBD05}" type="presParOf" srcId="{A14383EA-0885-43EF-84B5-D8D2BE3CBEEC}" destId="{E0CB6836-9AE3-4324-83A6-9D8671B1325E}" srcOrd="0" destOrd="0" presId="urn:microsoft.com/office/officeart/2005/8/layout/list1"/>
    <dgm:cxn modelId="{336E8C57-8844-4F73-BF53-BBD1E08AC4C2}" type="presParOf" srcId="{A14383EA-0885-43EF-84B5-D8D2BE3CBEEC}" destId="{785D365B-EB66-415E-924F-AB16D7CA4AEA}" srcOrd="1" destOrd="0" presId="urn:microsoft.com/office/officeart/2005/8/layout/list1"/>
    <dgm:cxn modelId="{2AC5A091-2121-4329-8D48-58ACD86CA22A}" type="presParOf" srcId="{52835763-40A3-4FD2-9E21-51797ED845A3}" destId="{E6B62657-BAA2-4A04-BB3B-38294D538C52}" srcOrd="13" destOrd="0" presId="urn:microsoft.com/office/officeart/2005/8/layout/list1"/>
    <dgm:cxn modelId="{50E1EFA0-53ED-4541-A696-4F903CB8F0B7}" type="presParOf" srcId="{52835763-40A3-4FD2-9E21-51797ED845A3}" destId="{F3C3F0E1-A59B-4562-B5C3-A48BDA0F059A}" srcOrd="14" destOrd="0" presId="urn:microsoft.com/office/officeart/2005/8/layout/list1"/>
    <dgm:cxn modelId="{FAA5C6D7-7153-4C23-8204-8E13EA2E6D10}" type="presParOf" srcId="{52835763-40A3-4FD2-9E21-51797ED845A3}" destId="{757726E0-3D6B-46DA-ACCD-58AEDB9FD792}" srcOrd="15" destOrd="0" presId="urn:microsoft.com/office/officeart/2005/8/layout/list1"/>
    <dgm:cxn modelId="{19BCC33C-BBBB-4453-9C3B-FC0374B1C5CC}" type="presParOf" srcId="{52835763-40A3-4FD2-9E21-51797ED845A3}" destId="{8224645F-4DD5-487E-A143-F54E7563069C}" srcOrd="16" destOrd="0" presId="urn:microsoft.com/office/officeart/2005/8/layout/list1"/>
    <dgm:cxn modelId="{81B34CBB-8510-48A1-83A2-8550D4321958}" type="presParOf" srcId="{8224645F-4DD5-487E-A143-F54E7563069C}" destId="{F9C713FD-D05F-4952-A280-82BEC401B479}" srcOrd="0" destOrd="0" presId="urn:microsoft.com/office/officeart/2005/8/layout/list1"/>
    <dgm:cxn modelId="{92879F40-8105-42A5-AA2F-217384B49031}" type="presParOf" srcId="{8224645F-4DD5-487E-A143-F54E7563069C}" destId="{6945EAAA-EF5C-4A6F-AB45-8F9F5D64A791}" srcOrd="1" destOrd="0" presId="urn:microsoft.com/office/officeart/2005/8/layout/list1"/>
    <dgm:cxn modelId="{3D0D344A-0519-45BB-9EDB-A0A137F3CBB6}" type="presParOf" srcId="{52835763-40A3-4FD2-9E21-51797ED845A3}" destId="{A41B2883-3CBD-49E6-BB6D-C3320BA98006}" srcOrd="17" destOrd="0" presId="urn:microsoft.com/office/officeart/2005/8/layout/list1"/>
    <dgm:cxn modelId="{1C04469A-A0A8-4D2C-AF7E-13A53AF4C704}" type="presParOf" srcId="{52835763-40A3-4FD2-9E21-51797ED845A3}" destId="{12C3A474-338D-4CB5-9DCF-9C2B3BB540F0}" srcOrd="18" destOrd="0" presId="urn:microsoft.com/office/officeart/2005/8/layout/list1"/>
    <dgm:cxn modelId="{36CE0402-A501-41DA-B79A-B54D0A805EB5}" type="presParOf" srcId="{52835763-40A3-4FD2-9E21-51797ED845A3}" destId="{F40A35A2-FD9A-483B-B4B5-51EE5EAC8179}" srcOrd="19" destOrd="0" presId="urn:microsoft.com/office/officeart/2005/8/layout/list1"/>
    <dgm:cxn modelId="{FB525D63-D2E9-414B-B3AD-3A57E55497A7}" type="presParOf" srcId="{52835763-40A3-4FD2-9E21-51797ED845A3}" destId="{6D06E77E-E1D7-437E-B124-876C1899B5C4}" srcOrd="20" destOrd="0" presId="urn:microsoft.com/office/officeart/2005/8/layout/list1"/>
    <dgm:cxn modelId="{85DEC79F-1A56-4B58-BED3-C0973DE17661}" type="presParOf" srcId="{6D06E77E-E1D7-437E-B124-876C1899B5C4}" destId="{306F1982-683F-4BD8-A4DB-08C51288B31F}" srcOrd="0" destOrd="0" presId="urn:microsoft.com/office/officeart/2005/8/layout/list1"/>
    <dgm:cxn modelId="{4110A422-4422-4D82-987F-829272AD7EA8}" type="presParOf" srcId="{6D06E77E-E1D7-437E-B124-876C1899B5C4}" destId="{A5F29D91-B61F-45A1-8A1E-BFA8B98DDA4D}" srcOrd="1" destOrd="0" presId="urn:microsoft.com/office/officeart/2005/8/layout/list1"/>
    <dgm:cxn modelId="{59E21073-3105-4DB7-8A6D-A1608282C733}" type="presParOf" srcId="{52835763-40A3-4FD2-9E21-51797ED845A3}" destId="{73BF3494-494D-4A15-99C3-57BDE24096CC}" srcOrd="21" destOrd="0" presId="urn:microsoft.com/office/officeart/2005/8/layout/list1"/>
    <dgm:cxn modelId="{B65F7F3B-6E8D-48EA-94A8-B8D3C91E0D8F}" type="presParOf" srcId="{52835763-40A3-4FD2-9E21-51797ED845A3}" destId="{3BEEC481-6029-41EA-A4BC-4043D0E9770B}"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CA7EA-DBC0-4BF8-80E5-8A3D3A731263}">
      <dsp:nvSpPr>
        <dsp:cNvPr id="0" name=""/>
        <dsp:cNvSpPr/>
      </dsp:nvSpPr>
      <dsp:spPr>
        <a:xfrm>
          <a:off x="0" y="258545"/>
          <a:ext cx="6400999"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53FBFD-DDBB-43A6-9B79-C0CBFF08A5F3}">
      <dsp:nvSpPr>
        <dsp:cNvPr id="0" name=""/>
        <dsp:cNvSpPr/>
      </dsp:nvSpPr>
      <dsp:spPr>
        <a:xfrm>
          <a:off x="320049" y="66665"/>
          <a:ext cx="4480699"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9360" tIns="0" rIns="169360" bIns="0" numCol="1" spcCol="1270" anchor="ctr" anchorCtr="0">
          <a:noAutofit/>
        </a:bodyPr>
        <a:lstStyle/>
        <a:p>
          <a:pPr marL="0" lvl="0" indent="0" algn="l" defTabSz="577850">
            <a:lnSpc>
              <a:spcPct val="90000"/>
            </a:lnSpc>
            <a:spcBef>
              <a:spcPct val="0"/>
            </a:spcBef>
            <a:spcAft>
              <a:spcPct val="35000"/>
            </a:spcAft>
            <a:buNone/>
          </a:pPr>
          <a:r>
            <a:rPr lang="es-MX" sz="1300" i="0" kern="1200"/>
            <a:t>Actualización</a:t>
          </a:r>
          <a:r>
            <a:rPr lang="es-MX" sz="1300" kern="1200"/>
            <a:t>.</a:t>
          </a:r>
          <a:endParaRPr lang="en-US" sz="1300" kern="1200"/>
        </a:p>
      </dsp:txBody>
      <dsp:txXfrm>
        <a:off x="338783" y="85399"/>
        <a:ext cx="4443231" cy="346292"/>
      </dsp:txXfrm>
    </dsp:sp>
    <dsp:sp modelId="{9E22D752-F0BD-470F-8406-8E9F82B1E649}">
      <dsp:nvSpPr>
        <dsp:cNvPr id="0" name=""/>
        <dsp:cNvSpPr/>
      </dsp:nvSpPr>
      <dsp:spPr>
        <a:xfrm>
          <a:off x="0" y="848225"/>
          <a:ext cx="6400999" cy="327600"/>
        </a:xfrm>
        <a:prstGeom prst="rect">
          <a:avLst/>
        </a:prstGeom>
        <a:solidFill>
          <a:schemeClr val="lt1">
            <a:alpha val="90000"/>
            <a:hueOff val="0"/>
            <a:satOff val="0"/>
            <a:lumOff val="0"/>
            <a:alphaOff val="0"/>
          </a:schemeClr>
        </a:solidFill>
        <a:ln w="6350" cap="flat" cmpd="sng" algn="ctr">
          <a:solidFill>
            <a:schemeClr val="accent2">
              <a:hueOff val="1538576"/>
              <a:satOff val="1641"/>
              <a:lumOff val="51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3E230F-B446-4A81-BF06-D856E8403A75}">
      <dsp:nvSpPr>
        <dsp:cNvPr id="0" name=""/>
        <dsp:cNvSpPr/>
      </dsp:nvSpPr>
      <dsp:spPr>
        <a:xfrm>
          <a:off x="320049" y="656345"/>
          <a:ext cx="4480699" cy="383760"/>
        </a:xfrm>
        <a:prstGeom prst="roundRect">
          <a:avLst/>
        </a:prstGeom>
        <a:gradFill rotWithShape="0">
          <a:gsLst>
            <a:gs pos="0">
              <a:schemeClr val="accent2">
                <a:hueOff val="1538576"/>
                <a:satOff val="1641"/>
                <a:lumOff val="510"/>
                <a:alphaOff val="0"/>
                <a:satMod val="103000"/>
                <a:lumMod val="102000"/>
                <a:tint val="94000"/>
              </a:schemeClr>
            </a:gs>
            <a:gs pos="50000">
              <a:schemeClr val="accent2">
                <a:hueOff val="1538576"/>
                <a:satOff val="1641"/>
                <a:lumOff val="510"/>
                <a:alphaOff val="0"/>
                <a:satMod val="110000"/>
                <a:lumMod val="100000"/>
                <a:shade val="100000"/>
              </a:schemeClr>
            </a:gs>
            <a:gs pos="100000">
              <a:schemeClr val="accent2">
                <a:hueOff val="1538576"/>
                <a:satOff val="1641"/>
                <a:lumOff val="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9360" tIns="0" rIns="169360" bIns="0" numCol="1" spcCol="1270" anchor="ctr" anchorCtr="0">
          <a:noAutofit/>
        </a:bodyPr>
        <a:lstStyle/>
        <a:p>
          <a:pPr marL="0" lvl="0" indent="0" algn="l" defTabSz="577850">
            <a:lnSpc>
              <a:spcPct val="90000"/>
            </a:lnSpc>
            <a:spcBef>
              <a:spcPct val="0"/>
            </a:spcBef>
            <a:spcAft>
              <a:spcPct val="35000"/>
            </a:spcAft>
            <a:buNone/>
          </a:pPr>
          <a:r>
            <a:rPr lang="es-MX" sz="1300" i="0" kern="1200"/>
            <a:t>Recargo</a:t>
          </a:r>
          <a:r>
            <a:rPr lang="es-MX" sz="1300" kern="1200"/>
            <a:t>s.</a:t>
          </a:r>
          <a:endParaRPr lang="en-US" sz="1300" kern="1200"/>
        </a:p>
      </dsp:txBody>
      <dsp:txXfrm>
        <a:off x="338783" y="675079"/>
        <a:ext cx="4443231" cy="346292"/>
      </dsp:txXfrm>
    </dsp:sp>
    <dsp:sp modelId="{8CD0659B-21DF-4199-8BD2-59AF49EED6D7}">
      <dsp:nvSpPr>
        <dsp:cNvPr id="0" name=""/>
        <dsp:cNvSpPr/>
      </dsp:nvSpPr>
      <dsp:spPr>
        <a:xfrm>
          <a:off x="0" y="1437905"/>
          <a:ext cx="6400999" cy="327600"/>
        </a:xfrm>
        <a:prstGeom prst="rect">
          <a:avLst/>
        </a:prstGeom>
        <a:solidFill>
          <a:schemeClr val="lt1">
            <a:alpha val="90000"/>
            <a:hueOff val="0"/>
            <a:satOff val="0"/>
            <a:lumOff val="0"/>
            <a:alphaOff val="0"/>
          </a:schemeClr>
        </a:solidFill>
        <a:ln w="6350" cap="flat" cmpd="sng" algn="ctr">
          <a:solidFill>
            <a:schemeClr val="accent2">
              <a:hueOff val="3077152"/>
              <a:satOff val="3282"/>
              <a:lumOff val="102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C11A617-0019-4753-BA85-33DCB6041A16}">
      <dsp:nvSpPr>
        <dsp:cNvPr id="0" name=""/>
        <dsp:cNvSpPr/>
      </dsp:nvSpPr>
      <dsp:spPr>
        <a:xfrm>
          <a:off x="320049" y="1246025"/>
          <a:ext cx="4480699" cy="383760"/>
        </a:xfrm>
        <a:prstGeom prst="roundRect">
          <a:avLst/>
        </a:prstGeom>
        <a:gradFill rotWithShape="0">
          <a:gsLst>
            <a:gs pos="0">
              <a:schemeClr val="accent2">
                <a:hueOff val="3077152"/>
                <a:satOff val="3282"/>
                <a:lumOff val="1020"/>
                <a:alphaOff val="0"/>
                <a:satMod val="103000"/>
                <a:lumMod val="102000"/>
                <a:tint val="94000"/>
              </a:schemeClr>
            </a:gs>
            <a:gs pos="50000">
              <a:schemeClr val="accent2">
                <a:hueOff val="3077152"/>
                <a:satOff val="3282"/>
                <a:lumOff val="1020"/>
                <a:alphaOff val="0"/>
                <a:satMod val="110000"/>
                <a:lumMod val="100000"/>
                <a:shade val="100000"/>
              </a:schemeClr>
            </a:gs>
            <a:gs pos="100000">
              <a:schemeClr val="accent2">
                <a:hueOff val="3077152"/>
                <a:satOff val="3282"/>
                <a:lumOff val="10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9360" tIns="0" rIns="169360" bIns="0" numCol="1" spcCol="1270" anchor="ctr" anchorCtr="0">
          <a:noAutofit/>
        </a:bodyPr>
        <a:lstStyle/>
        <a:p>
          <a:pPr marL="0" lvl="0" indent="0" algn="l" defTabSz="577850">
            <a:lnSpc>
              <a:spcPct val="90000"/>
            </a:lnSpc>
            <a:spcBef>
              <a:spcPct val="0"/>
            </a:spcBef>
            <a:spcAft>
              <a:spcPct val="35000"/>
            </a:spcAft>
            <a:buNone/>
          </a:pPr>
          <a:r>
            <a:rPr lang="es-MX" sz="1300" i="0" kern="1200"/>
            <a:t>Multas</a:t>
          </a:r>
          <a:r>
            <a:rPr lang="es-MX" sz="1300" kern="1200"/>
            <a:t>.</a:t>
          </a:r>
          <a:endParaRPr lang="en-US" sz="1300" kern="1200"/>
        </a:p>
      </dsp:txBody>
      <dsp:txXfrm>
        <a:off x="338783" y="1264759"/>
        <a:ext cx="4443231" cy="346292"/>
      </dsp:txXfrm>
    </dsp:sp>
    <dsp:sp modelId="{F3C3F0E1-A59B-4562-B5C3-A48BDA0F059A}">
      <dsp:nvSpPr>
        <dsp:cNvPr id="0" name=""/>
        <dsp:cNvSpPr/>
      </dsp:nvSpPr>
      <dsp:spPr>
        <a:xfrm>
          <a:off x="0" y="2027586"/>
          <a:ext cx="6400999" cy="327600"/>
        </a:xfrm>
        <a:prstGeom prst="rect">
          <a:avLst/>
        </a:prstGeom>
        <a:solidFill>
          <a:schemeClr val="lt1">
            <a:alpha val="90000"/>
            <a:hueOff val="0"/>
            <a:satOff val="0"/>
            <a:lumOff val="0"/>
            <a:alphaOff val="0"/>
          </a:schemeClr>
        </a:solidFill>
        <a:ln w="6350" cap="flat" cmpd="sng" algn="ctr">
          <a:solidFill>
            <a:schemeClr val="accent2">
              <a:hueOff val="4615728"/>
              <a:satOff val="4923"/>
              <a:lumOff val="153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5D365B-EB66-415E-924F-AB16D7CA4AEA}">
      <dsp:nvSpPr>
        <dsp:cNvPr id="0" name=""/>
        <dsp:cNvSpPr/>
      </dsp:nvSpPr>
      <dsp:spPr>
        <a:xfrm>
          <a:off x="320049" y="1835706"/>
          <a:ext cx="4480699" cy="383760"/>
        </a:xfrm>
        <a:prstGeom prst="roundRect">
          <a:avLst/>
        </a:prstGeom>
        <a:gradFill rotWithShape="0">
          <a:gsLst>
            <a:gs pos="0">
              <a:schemeClr val="accent2">
                <a:hueOff val="4615728"/>
                <a:satOff val="4923"/>
                <a:lumOff val="1531"/>
                <a:alphaOff val="0"/>
                <a:satMod val="103000"/>
                <a:lumMod val="102000"/>
                <a:tint val="94000"/>
              </a:schemeClr>
            </a:gs>
            <a:gs pos="50000">
              <a:schemeClr val="accent2">
                <a:hueOff val="4615728"/>
                <a:satOff val="4923"/>
                <a:lumOff val="1531"/>
                <a:alphaOff val="0"/>
                <a:satMod val="110000"/>
                <a:lumMod val="100000"/>
                <a:shade val="100000"/>
              </a:schemeClr>
            </a:gs>
            <a:gs pos="100000">
              <a:schemeClr val="accent2">
                <a:hueOff val="4615728"/>
                <a:satOff val="4923"/>
                <a:lumOff val="15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9360" tIns="0" rIns="169360" bIns="0" numCol="1" spcCol="1270" anchor="ctr" anchorCtr="0">
          <a:noAutofit/>
        </a:bodyPr>
        <a:lstStyle/>
        <a:p>
          <a:pPr marL="0" lvl="0" indent="0" algn="l" defTabSz="577850">
            <a:lnSpc>
              <a:spcPct val="90000"/>
            </a:lnSpc>
            <a:spcBef>
              <a:spcPct val="0"/>
            </a:spcBef>
            <a:spcAft>
              <a:spcPct val="35000"/>
            </a:spcAft>
            <a:buNone/>
          </a:pPr>
          <a:r>
            <a:rPr lang="es-MX" sz="1300" i="0" kern="1200"/>
            <a:t>Gastos de ejecución</a:t>
          </a:r>
          <a:r>
            <a:rPr lang="es-MX" sz="1300" kern="1200"/>
            <a:t>.</a:t>
          </a:r>
          <a:endParaRPr lang="en-US" sz="1300" kern="1200"/>
        </a:p>
      </dsp:txBody>
      <dsp:txXfrm>
        <a:off x="338783" y="1854440"/>
        <a:ext cx="4443231" cy="346292"/>
      </dsp:txXfrm>
    </dsp:sp>
    <dsp:sp modelId="{12C3A474-338D-4CB5-9DCF-9C2B3BB540F0}">
      <dsp:nvSpPr>
        <dsp:cNvPr id="0" name=""/>
        <dsp:cNvSpPr/>
      </dsp:nvSpPr>
      <dsp:spPr>
        <a:xfrm>
          <a:off x="0" y="2617265"/>
          <a:ext cx="6400999" cy="327600"/>
        </a:xfrm>
        <a:prstGeom prst="rect">
          <a:avLst/>
        </a:prstGeom>
        <a:solidFill>
          <a:schemeClr val="lt1">
            <a:alpha val="90000"/>
            <a:hueOff val="0"/>
            <a:satOff val="0"/>
            <a:lumOff val="0"/>
            <a:alphaOff val="0"/>
          </a:schemeClr>
        </a:solidFill>
        <a:ln w="6350" cap="flat" cmpd="sng" algn="ctr">
          <a:solidFill>
            <a:schemeClr val="accent2">
              <a:hueOff val="6154304"/>
              <a:satOff val="6564"/>
              <a:lumOff val="20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45EAAA-EF5C-4A6F-AB45-8F9F5D64A791}">
      <dsp:nvSpPr>
        <dsp:cNvPr id="0" name=""/>
        <dsp:cNvSpPr/>
      </dsp:nvSpPr>
      <dsp:spPr>
        <a:xfrm>
          <a:off x="320049" y="2425386"/>
          <a:ext cx="4480699" cy="383760"/>
        </a:xfrm>
        <a:prstGeom prst="roundRect">
          <a:avLst/>
        </a:prstGeom>
        <a:gradFill rotWithShape="0">
          <a:gsLst>
            <a:gs pos="0">
              <a:schemeClr val="accent2">
                <a:hueOff val="6154304"/>
                <a:satOff val="6564"/>
                <a:lumOff val="2041"/>
                <a:alphaOff val="0"/>
                <a:satMod val="103000"/>
                <a:lumMod val="102000"/>
                <a:tint val="94000"/>
              </a:schemeClr>
            </a:gs>
            <a:gs pos="50000">
              <a:schemeClr val="accent2">
                <a:hueOff val="6154304"/>
                <a:satOff val="6564"/>
                <a:lumOff val="2041"/>
                <a:alphaOff val="0"/>
                <a:satMod val="110000"/>
                <a:lumMod val="100000"/>
                <a:shade val="100000"/>
              </a:schemeClr>
            </a:gs>
            <a:gs pos="100000">
              <a:schemeClr val="accent2">
                <a:hueOff val="6154304"/>
                <a:satOff val="6564"/>
                <a:lumOff val="20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9360" tIns="0" rIns="169360" bIns="0" numCol="1" spcCol="1270" anchor="ctr" anchorCtr="0">
          <a:noAutofit/>
        </a:bodyPr>
        <a:lstStyle/>
        <a:p>
          <a:pPr marL="0" lvl="0" indent="0" algn="l" defTabSz="577850">
            <a:lnSpc>
              <a:spcPct val="90000"/>
            </a:lnSpc>
            <a:spcBef>
              <a:spcPct val="0"/>
            </a:spcBef>
            <a:spcAft>
              <a:spcPct val="35000"/>
            </a:spcAft>
            <a:buNone/>
          </a:pPr>
          <a:r>
            <a:rPr lang="es-MX" sz="1300" kern="1200"/>
            <a:t>Antecedente de incumplimiento del SAT.</a:t>
          </a:r>
          <a:endParaRPr lang="en-US" sz="1300" kern="1200"/>
        </a:p>
      </dsp:txBody>
      <dsp:txXfrm>
        <a:off x="338783" y="2444120"/>
        <a:ext cx="4443231" cy="346292"/>
      </dsp:txXfrm>
    </dsp:sp>
    <dsp:sp modelId="{3BEEC481-6029-41EA-A4BC-4043D0E9770B}">
      <dsp:nvSpPr>
        <dsp:cNvPr id="0" name=""/>
        <dsp:cNvSpPr/>
      </dsp:nvSpPr>
      <dsp:spPr>
        <a:xfrm>
          <a:off x="0" y="3206946"/>
          <a:ext cx="6400999" cy="327600"/>
        </a:xfrm>
        <a:prstGeom prst="rect">
          <a:avLst/>
        </a:prstGeom>
        <a:solidFill>
          <a:schemeClr val="lt1">
            <a:alpha val="90000"/>
            <a:hueOff val="0"/>
            <a:satOff val="0"/>
            <a:lumOff val="0"/>
            <a:alphaOff val="0"/>
          </a:schemeClr>
        </a:solidFill>
        <a:ln w="6350" cap="flat" cmpd="sng" algn="ctr">
          <a:solidFill>
            <a:schemeClr val="accent2">
              <a:hueOff val="7692880"/>
              <a:satOff val="8205"/>
              <a:lumOff val="255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5F29D91-B61F-45A1-8A1E-BFA8B98DDA4D}">
      <dsp:nvSpPr>
        <dsp:cNvPr id="0" name=""/>
        <dsp:cNvSpPr/>
      </dsp:nvSpPr>
      <dsp:spPr>
        <a:xfrm>
          <a:off x="320049" y="3015066"/>
          <a:ext cx="4480699" cy="383760"/>
        </a:xfrm>
        <a:prstGeom prst="roundRect">
          <a:avLst/>
        </a:prstGeom>
        <a:gradFill rotWithShape="0">
          <a:gsLst>
            <a:gs pos="0">
              <a:schemeClr val="accent2">
                <a:hueOff val="7692880"/>
                <a:satOff val="8205"/>
                <a:lumOff val="2551"/>
                <a:alphaOff val="0"/>
                <a:satMod val="103000"/>
                <a:lumMod val="102000"/>
                <a:tint val="94000"/>
              </a:schemeClr>
            </a:gs>
            <a:gs pos="50000">
              <a:schemeClr val="accent2">
                <a:hueOff val="7692880"/>
                <a:satOff val="8205"/>
                <a:lumOff val="2551"/>
                <a:alphaOff val="0"/>
                <a:satMod val="110000"/>
                <a:lumMod val="100000"/>
                <a:shade val="100000"/>
              </a:schemeClr>
            </a:gs>
            <a:gs pos="100000">
              <a:schemeClr val="accent2">
                <a:hueOff val="7692880"/>
                <a:satOff val="8205"/>
                <a:lumOff val="25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9360" tIns="0" rIns="169360" bIns="0" numCol="1" spcCol="1270" anchor="ctr" anchorCtr="0">
          <a:noAutofit/>
        </a:bodyPr>
        <a:lstStyle/>
        <a:p>
          <a:pPr marL="0" lvl="0" indent="0" algn="l" defTabSz="577850">
            <a:lnSpc>
              <a:spcPct val="90000"/>
            </a:lnSpc>
            <a:spcBef>
              <a:spcPct val="0"/>
            </a:spcBef>
            <a:spcAft>
              <a:spcPct val="35000"/>
            </a:spcAft>
            <a:buNone/>
          </a:pPr>
          <a:r>
            <a:rPr lang="es-MX" sz="1300" i="0" kern="1200"/>
            <a:t>Cancelación de sellos digitales. </a:t>
          </a:r>
          <a:endParaRPr lang="en-US" sz="1300" kern="1200"/>
        </a:p>
      </dsp:txBody>
      <dsp:txXfrm>
        <a:off x="338783" y="3033800"/>
        <a:ext cx="444323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BAABBB-F1BE-4363-BBD5-0DD1159694AA}" type="datetime1">
              <a:rPr lang="es-ES" smtClean="0"/>
              <a:t>12/07/2022</a:t>
            </a:fld>
            <a:endParaRPr lang="es-ES"/>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ES" smtClean="0"/>
              <a:t>‹Nº›</a:t>
            </a:fld>
            <a:endParaRPr lang="es-E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45F39-3ED7-4557-8E83-69CFB9EC7E67}" type="datetime1">
              <a:rPr lang="es-ES" smtClean="0"/>
              <a:t>12/07/2022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ES" smtClean="0"/>
              <a:t>‹Nº›</a:t>
            </a:fld>
            <a:endParaRPr lang="es-E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a:t>
            </a:fld>
            <a:endParaRPr lang="es-ES"/>
          </a:p>
        </p:txBody>
      </p:sp>
      <p:sp>
        <p:nvSpPr>
          <p:cNvPr id="5" name="Marcador de fecha 4">
            <a:extLst>
              <a:ext uri="{FF2B5EF4-FFF2-40B4-BE49-F238E27FC236}">
                <a16:creationId xmlns:a16="http://schemas.microsoft.com/office/drawing/2014/main" id="{1F5E7C03-88B8-4DAC-AE1C-964A18E7E87E}"/>
              </a:ext>
            </a:extLst>
          </p:cNvPr>
          <p:cNvSpPr>
            <a:spLocks noGrp="1"/>
          </p:cNvSpPr>
          <p:nvPr>
            <p:ph type="dt" idx="1"/>
          </p:nvPr>
        </p:nvSpPr>
        <p:spPr/>
        <p:txBody>
          <a:bodyPr/>
          <a:lstStyle/>
          <a:p>
            <a:pPr rtl="0"/>
            <a:fld id="{EA37B167-7500-4BD6-8ABE-109491A63DCA}" type="datetime1">
              <a:rPr lang="es-ES" smtClean="0"/>
              <a:t>12/07/2022</a:t>
            </a:fld>
            <a:endParaRPr lang="es-E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3</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12/07/2022</a:t>
            </a:fld>
            <a:endParaRPr lang="es-ES"/>
          </a:p>
        </p:txBody>
      </p:sp>
    </p:spTree>
    <p:extLst>
      <p:ext uri="{BB962C8B-B14F-4D97-AF65-F5344CB8AC3E}">
        <p14:creationId xmlns:p14="http://schemas.microsoft.com/office/powerpoint/2010/main" val="248665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8</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12/07/2022</a:t>
            </a:fld>
            <a:endParaRPr lang="es-ES"/>
          </a:p>
        </p:txBody>
      </p:sp>
    </p:spTree>
    <p:extLst>
      <p:ext uri="{BB962C8B-B14F-4D97-AF65-F5344CB8AC3E}">
        <p14:creationId xmlns:p14="http://schemas.microsoft.com/office/powerpoint/2010/main" val="68778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fecha 3"/>
          <p:cNvSpPr>
            <a:spLocks noGrp="1"/>
          </p:cNvSpPr>
          <p:nvPr>
            <p:ph type="dt" idx="1"/>
          </p:nvPr>
        </p:nvSpPr>
        <p:spPr/>
        <p:txBody>
          <a:bodyPr/>
          <a:lstStyle/>
          <a:p>
            <a:pPr rtl="0"/>
            <a:fld id="{6E845F39-3ED7-4557-8E83-69CFB9EC7E67}" type="datetime1">
              <a:rPr lang="es-ES" smtClean="0"/>
              <a:t>12/07/2022</a:t>
            </a:fld>
            <a:endParaRPr lang="es-ES"/>
          </a:p>
        </p:txBody>
      </p:sp>
      <p:sp>
        <p:nvSpPr>
          <p:cNvPr id="5" name="Marcador de número de diapositiva 4"/>
          <p:cNvSpPr>
            <a:spLocks noGrp="1"/>
          </p:cNvSpPr>
          <p:nvPr>
            <p:ph type="sldNum" sz="quarter" idx="5"/>
          </p:nvPr>
        </p:nvSpPr>
        <p:spPr/>
        <p:txBody>
          <a:bodyPr/>
          <a:lstStyle/>
          <a:p>
            <a:pPr rtl="0"/>
            <a:fld id="{E7CCE34D-CFF1-4FFE-815B-D050E7ED2DFD}" type="slidenum">
              <a:rPr lang="es-ES" smtClean="0"/>
              <a:t>9</a:t>
            </a:fld>
            <a:endParaRPr lang="es-ES"/>
          </a:p>
        </p:txBody>
      </p:sp>
    </p:spTree>
    <p:extLst>
      <p:ext uri="{BB962C8B-B14F-4D97-AF65-F5344CB8AC3E}">
        <p14:creationId xmlns:p14="http://schemas.microsoft.com/office/powerpoint/2010/main" val="324136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10</a:t>
            </a:fld>
            <a:endParaRPr lang="es-ES"/>
          </a:p>
        </p:txBody>
      </p:sp>
      <p:sp>
        <p:nvSpPr>
          <p:cNvPr id="5" name="Marcador de fecha 4">
            <a:extLst>
              <a:ext uri="{FF2B5EF4-FFF2-40B4-BE49-F238E27FC236}">
                <a16:creationId xmlns:a16="http://schemas.microsoft.com/office/drawing/2014/main" id="{19BA80E6-48AA-41FC-963B-B6825EC7B801}"/>
              </a:ext>
            </a:extLst>
          </p:cNvPr>
          <p:cNvSpPr>
            <a:spLocks noGrp="1"/>
          </p:cNvSpPr>
          <p:nvPr>
            <p:ph type="dt" idx="1"/>
          </p:nvPr>
        </p:nvSpPr>
        <p:spPr/>
        <p:txBody>
          <a:bodyPr/>
          <a:lstStyle/>
          <a:p>
            <a:pPr rtl="0"/>
            <a:fld id="{F8DD659C-7200-4C6E-8E71-917538A1014F}" type="datetime1">
              <a:rPr lang="es-ES" smtClean="0"/>
              <a:t>12/07/2022</a:t>
            </a:fld>
            <a:endParaRPr lang="es-ES"/>
          </a:p>
        </p:txBody>
      </p:sp>
    </p:spTree>
    <p:extLst>
      <p:ext uri="{BB962C8B-B14F-4D97-AF65-F5344CB8AC3E}">
        <p14:creationId xmlns:p14="http://schemas.microsoft.com/office/powerpoint/2010/main" val="354748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31</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12/07/2022</a:t>
            </a:fld>
            <a:endParaRPr lang="es-ES"/>
          </a:p>
        </p:txBody>
      </p:sp>
    </p:spTree>
    <p:extLst>
      <p:ext uri="{BB962C8B-B14F-4D97-AF65-F5344CB8AC3E}">
        <p14:creationId xmlns:p14="http://schemas.microsoft.com/office/powerpoint/2010/main" val="99243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35</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12/07/2022</a:t>
            </a:fld>
            <a:endParaRPr lang="es-ES"/>
          </a:p>
        </p:txBody>
      </p:sp>
    </p:spTree>
    <p:extLst>
      <p:ext uri="{BB962C8B-B14F-4D97-AF65-F5344CB8AC3E}">
        <p14:creationId xmlns:p14="http://schemas.microsoft.com/office/powerpoint/2010/main" val="415739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40</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12/07/2022</a:t>
            </a:fld>
            <a:endParaRPr lang="es-ES"/>
          </a:p>
        </p:txBody>
      </p:sp>
    </p:spTree>
    <p:extLst>
      <p:ext uri="{BB962C8B-B14F-4D97-AF65-F5344CB8AC3E}">
        <p14:creationId xmlns:p14="http://schemas.microsoft.com/office/powerpoint/2010/main" val="158655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41</a:t>
            </a:fld>
            <a:endParaRPr lang="es-ES"/>
          </a:p>
        </p:txBody>
      </p:sp>
      <p:sp>
        <p:nvSpPr>
          <p:cNvPr id="5" name="Marcador de fecha 4">
            <a:extLst>
              <a:ext uri="{FF2B5EF4-FFF2-40B4-BE49-F238E27FC236}">
                <a16:creationId xmlns:a16="http://schemas.microsoft.com/office/drawing/2014/main" id="{03A9A2DB-AE90-4F87-9172-5C0A6DB06203}"/>
              </a:ext>
            </a:extLst>
          </p:cNvPr>
          <p:cNvSpPr>
            <a:spLocks noGrp="1"/>
          </p:cNvSpPr>
          <p:nvPr>
            <p:ph type="dt" idx="1"/>
          </p:nvPr>
        </p:nvSpPr>
        <p:spPr/>
        <p:txBody>
          <a:bodyPr/>
          <a:lstStyle/>
          <a:p>
            <a:pPr rtl="0"/>
            <a:fld id="{E52C00E9-3EB6-4217-B16D-00441C328701}" type="datetime1">
              <a:rPr lang="es-ES" smtClean="0"/>
              <a:t>12/07/2022</a:t>
            </a:fld>
            <a:endParaRPr lang="es-E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s-ES"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s-ES"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ES" sz="1600"/>
              <a:t>Haga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ES"/>
              <a:t>Haga clic para modificar el estilo de título del patrón</a:t>
            </a:r>
            <a:endParaRPr lang="es-ES"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p>
        </p:txBody>
      </p:sp>
      <p:sp>
        <p:nvSpPr>
          <p:cNvPr id="4" name="Marcador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ES" smtClean="0"/>
              <a:t>‹Nº›</a:t>
            </a:fld>
            <a:endParaRPr lang="es-ES"/>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a:extLst>
              <a:ext uri="{FF2B5EF4-FFF2-40B4-BE49-F238E27FC236}">
                <a16:creationId xmlns:a16="http://schemas.microsoft.com/office/drawing/2014/main" id="{4E111559-B769-4E2A-A891-97B3C4AA6BAC}"/>
              </a:ext>
            </a:extLst>
          </p:cNvPr>
          <p:cNvSpPr/>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s-ES"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s-E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ES" dirty="0"/>
            </a:lvl1pPr>
          </a:lstStyle>
          <a:p>
            <a:pPr lvl="0" rtl="0">
              <a:lnSpc>
                <a:spcPct val="100000"/>
              </a:lnSpc>
            </a:pPr>
            <a:r>
              <a:rPr lang="es-ES"/>
              <a:t>Haga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ES"/>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s-ES"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ES"/>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s-ES"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ES"/>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ES"/>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ES"/>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ES"/>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ES"/>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ES"/>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ES"/>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ES"/>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ES" sz="1400" b="0" cap="all" spc="200" baseline="0" dirty="0">
                <a:solidFill>
                  <a:schemeClr val="tx1"/>
                </a:solidFill>
              </a:defRPr>
            </a:lvl1pPr>
          </a:lstStyle>
          <a:p>
            <a:pPr marL="228600" lvl="0" indent="-228600" rtl="0"/>
            <a:r>
              <a:rPr lang="es-ES"/>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ES"/>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Ejemplo de Texto de pie de página</a:t>
            </a:r>
            <a:endParaRPr lang="es-ES"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ES" smtClean="0"/>
              <a:pPr rtl="0"/>
              <a:t>‹Nº›</a:t>
            </a:fld>
            <a:endParaRPr lang="es-E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title"/>
          </p:nvPr>
        </p:nvSpPr>
        <p:spPr>
          <a:xfrm>
            <a:off x="359185" y="861022"/>
            <a:ext cx="6189570" cy="1997855"/>
          </a:xfrm>
        </p:spPr>
        <p:txBody>
          <a:bodyPr wrap="square" rtlCol="0" anchor="t" anchorCtr="0">
            <a:normAutofit/>
          </a:bodyPr>
          <a:lstStyle/>
          <a:p>
            <a:pPr rtl="0"/>
            <a:r>
              <a:rPr lang="es-ES" sz="5400" dirty="0"/>
              <a:t>Impuestos por Pagar</a:t>
            </a:r>
          </a:p>
        </p:txBody>
      </p:sp>
      <p:sp>
        <p:nvSpPr>
          <p:cNvPr id="3" name="Subtítulo 2">
            <a:extLst>
              <a:ext uri="{FF2B5EF4-FFF2-40B4-BE49-F238E27FC236}">
                <a16:creationId xmlns:a16="http://schemas.microsoft.com/office/drawing/2014/main" id="{D9A11267-FC52-4990-8D98-010AFABA5544}"/>
              </a:ext>
            </a:extLst>
          </p:cNvPr>
          <p:cNvSpPr>
            <a:spLocks noGrp="1"/>
          </p:cNvSpPr>
          <p:nvPr>
            <p:ph idx="1"/>
          </p:nvPr>
        </p:nvSpPr>
        <p:spPr>
          <a:xfrm>
            <a:off x="529931" y="2667000"/>
            <a:ext cx="4399960" cy="2350773"/>
          </a:xfrm>
        </p:spPr>
        <p:txBody>
          <a:bodyPr wrap="square" rtlCol="0" anchor="t">
            <a:normAutofit/>
          </a:bodyPr>
          <a:lstStyle/>
          <a:p>
            <a:pPr marL="0" indent="0" rtl="0"/>
            <a:r>
              <a:rPr lang="es-ES" sz="2400" dirty="0">
                <a:solidFill>
                  <a:srgbClr val="FFFFFF"/>
                </a:solidFill>
              </a:rPr>
              <a:t>Alumnos;</a:t>
            </a:r>
          </a:p>
          <a:p>
            <a:pPr marL="342900" indent="-342900" rtl="0">
              <a:buFont typeface="Arial" panose="020B0604020202020204" pitchFamily="34" charset="0"/>
              <a:buChar char="•"/>
            </a:pPr>
            <a:r>
              <a:rPr lang="es-ES" sz="2400" dirty="0">
                <a:solidFill>
                  <a:srgbClr val="FFFFFF"/>
                </a:solidFill>
              </a:rPr>
              <a:t>José Eduardo Esparza Aviña</a:t>
            </a:r>
          </a:p>
          <a:p>
            <a:pPr marL="342900" indent="-342900" rtl="0">
              <a:buFont typeface="Arial" panose="020B0604020202020204" pitchFamily="34" charset="0"/>
              <a:buChar char="•"/>
            </a:pPr>
            <a:r>
              <a:rPr lang="es-ES" sz="2400" dirty="0">
                <a:solidFill>
                  <a:srgbClr val="FFFFFF"/>
                </a:solidFill>
              </a:rPr>
              <a:t>María Isabel de León Carmona</a:t>
            </a:r>
          </a:p>
        </p:txBody>
      </p:sp>
      <p:pic>
        <p:nvPicPr>
          <p:cNvPr id="12" name="Imagen 11">
            <a:extLst>
              <a:ext uri="{FF2B5EF4-FFF2-40B4-BE49-F238E27FC236}">
                <a16:creationId xmlns:a16="http://schemas.microsoft.com/office/drawing/2014/main" id="{7B7C111B-85C9-0A67-AB9A-B301D57006D8}"/>
              </a:ext>
            </a:extLst>
          </p:cNvPr>
          <p:cNvPicPr>
            <a:picLocks noChangeAspect="1"/>
          </p:cNvPicPr>
          <p:nvPr/>
        </p:nvPicPr>
        <p:blipFill rotWithShape="1">
          <a:blip r:embed="rId3"/>
          <a:srcRect r="39999" b="-2"/>
          <a:stretch/>
        </p:blipFill>
        <p:spPr>
          <a:xfrm>
            <a:off x="5470017" y="1728280"/>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noFill/>
        </p:spPr>
      </p:pic>
      <p:pic>
        <p:nvPicPr>
          <p:cNvPr id="6" name="Marcador de posición de imagen 5">
            <a:extLst>
              <a:ext uri="{FF2B5EF4-FFF2-40B4-BE49-F238E27FC236}">
                <a16:creationId xmlns:a16="http://schemas.microsoft.com/office/drawing/2014/main" id="{76A4FD3C-5194-7FF4-3C91-E699F7A583C2}"/>
              </a:ext>
            </a:extLst>
          </p:cNvPr>
          <p:cNvPicPr>
            <a:picLocks noGrp="1" noChangeAspect="1"/>
          </p:cNvPicPr>
          <p:nvPr>
            <p:ph type="pic" sz="quarter" idx="14"/>
          </p:nvPr>
        </p:nvPicPr>
        <p:blipFill rotWithShape="1">
          <a:blip r:embed="rId4"/>
          <a:srcRect l="17433" r="25326" b="-2"/>
          <a:stretch/>
        </p:blipFill>
        <p:spPr>
          <a:xfrm>
            <a:off x="8918574" y="558180"/>
            <a:ext cx="2722561" cy="2263776"/>
          </a:xfrm>
          <a:prstGeom prst="rect">
            <a:avLst/>
          </a:prstGeom>
          <a:noFill/>
        </p:spPr>
      </p:pic>
      <p:pic>
        <p:nvPicPr>
          <p:cNvPr id="7" name="Imagen 6">
            <a:extLst>
              <a:ext uri="{FF2B5EF4-FFF2-40B4-BE49-F238E27FC236}">
                <a16:creationId xmlns:a16="http://schemas.microsoft.com/office/drawing/2014/main" id="{B19B82E7-011B-9796-0773-CB4C35985D39}"/>
              </a:ext>
            </a:extLst>
          </p:cNvPr>
          <p:cNvPicPr>
            <a:picLocks noChangeAspect="1"/>
          </p:cNvPicPr>
          <p:nvPr/>
        </p:nvPicPr>
        <p:blipFill rotWithShape="1">
          <a:blip r:embed="rId5"/>
          <a:srcRect l="23555" r="23866" b="2"/>
          <a:stretch/>
        </p:blipFill>
        <p:spPr>
          <a:xfrm>
            <a:off x="8798133" y="3588165"/>
            <a:ext cx="2504660" cy="2504660"/>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noFill/>
        </p:spPr>
      </p:pic>
      <p:sp>
        <p:nvSpPr>
          <p:cNvPr id="17" name="Date Placeholder 4">
            <a:extLst>
              <a:ext uri="{FF2B5EF4-FFF2-40B4-BE49-F238E27FC236}">
                <a16:creationId xmlns:a16="http://schemas.microsoft.com/office/drawing/2014/main" id="{2D96C713-2500-F717-D788-3581FC2B6008}"/>
              </a:ext>
            </a:extLst>
          </p:cNvPr>
          <p:cNvSpPr>
            <a:spLocks noGrp="1"/>
          </p:cNvSpPr>
          <p:nvPr>
            <p:ph type="dt" sz="half" idx="10"/>
          </p:nvPr>
        </p:nvSpPr>
        <p:spPr>
          <a:xfrm>
            <a:off x="533400" y="5801425"/>
            <a:ext cx="2727914" cy="391106"/>
          </a:xfrm>
        </p:spPr>
        <p:txBody>
          <a:bodyPr wrap="square" anchor="ctr">
            <a:normAutofit/>
          </a:bodyPr>
          <a:lstStyle/>
          <a:p>
            <a:pPr rtl="0">
              <a:spcAft>
                <a:spcPts val="600"/>
              </a:spcAft>
            </a:pPr>
            <a:r>
              <a:rPr lang="es-ES" sz="1600" dirty="0"/>
              <a:t>Martes, 12 de julio de 2022</a:t>
            </a:r>
          </a:p>
        </p:txBody>
      </p:sp>
      <p:sp>
        <p:nvSpPr>
          <p:cNvPr id="19" name="Slide Number Placeholder 6">
            <a:extLst>
              <a:ext uri="{FF2B5EF4-FFF2-40B4-BE49-F238E27FC236}">
                <a16:creationId xmlns:a16="http://schemas.microsoft.com/office/drawing/2014/main" id="{E709A98D-DF4D-F00C-7E94-E7CB9337A8EF}"/>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a:t>
            </a:fld>
            <a:endParaRPr lang="es-ES"/>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orma libre: Forma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7" name="Elipse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7" name="Título 6">
            <a:extLst>
              <a:ext uri="{FF2B5EF4-FFF2-40B4-BE49-F238E27FC236}">
                <a16:creationId xmlns:a16="http://schemas.microsoft.com/office/drawing/2014/main" id="{4B18D636-CC10-4B1E-AA38-419DCCF2D9C9}"/>
              </a:ext>
            </a:extLst>
          </p:cNvPr>
          <p:cNvSpPr>
            <a:spLocks noGrp="1"/>
          </p:cNvSpPr>
          <p:nvPr>
            <p:ph type="title"/>
          </p:nvPr>
        </p:nvSpPr>
        <p:spPr>
          <a:xfrm>
            <a:off x="1524000" y="403064"/>
            <a:ext cx="11097551" cy="919466"/>
          </a:xfrm>
        </p:spPr>
        <p:txBody>
          <a:bodyPr rtlCol="0">
            <a:normAutofit/>
          </a:bodyPr>
          <a:lstStyle/>
          <a:p>
            <a:pPr rtl="0"/>
            <a:r>
              <a:rPr lang="es-ES" dirty="0"/>
              <a:t>Impuesto al Valor Agregado  ( I V A )</a:t>
            </a:r>
          </a:p>
        </p:txBody>
      </p:sp>
      <p:sp>
        <p:nvSpPr>
          <p:cNvPr id="12" name="Marcador de contenido 11">
            <a:extLst>
              <a:ext uri="{FF2B5EF4-FFF2-40B4-BE49-F238E27FC236}">
                <a16:creationId xmlns:a16="http://schemas.microsoft.com/office/drawing/2014/main" id="{7FB7F30B-2A84-4C44-BC5A-E826ED6E74A2}"/>
              </a:ext>
            </a:extLst>
          </p:cNvPr>
          <p:cNvSpPr>
            <a:spLocks noGrp="1"/>
          </p:cNvSpPr>
          <p:nvPr>
            <p:ph sz="quarter" idx="4"/>
          </p:nvPr>
        </p:nvSpPr>
        <p:spPr>
          <a:xfrm>
            <a:off x="544915" y="1671222"/>
            <a:ext cx="7227485" cy="4783714"/>
          </a:xfrm>
        </p:spPr>
        <p:txBody>
          <a:bodyPr rtlCol="0"/>
          <a:lstStyle/>
          <a:p>
            <a:pPr rtl="0"/>
            <a:r>
              <a:rPr lang="es-ES" sz="2000" dirty="0">
                <a:solidFill>
                  <a:srgbClr val="FFFFFF"/>
                </a:solidFill>
              </a:rPr>
              <a:t>El IVA es un impuesto indirecto. Es decir, la empresa (y también las personas) lo paga cada vez que consume un bien o un servicio y es de 16 por ciento. </a:t>
            </a:r>
          </a:p>
          <a:p>
            <a:pPr rtl="0"/>
            <a:r>
              <a:rPr lang="es-ES" sz="2000" dirty="0">
                <a:solidFill>
                  <a:srgbClr val="FFFFFF"/>
                </a:solidFill>
              </a:rPr>
              <a:t>Aunque es un impuesto obligatorio, existen algunos bienes o servicios que están exentos de pagar este gravamen, como por ejemplo las empresas que pertenecen al sector primario de la economía, como la agricultura. </a:t>
            </a:r>
          </a:p>
          <a:p>
            <a:pPr rtl="0"/>
            <a:r>
              <a:rPr lang="es-ES" sz="2000" dirty="0">
                <a:solidFill>
                  <a:srgbClr val="FFFFFF"/>
                </a:solidFill>
              </a:rPr>
              <a:t>Al decir que es un impuesto indirecto, significa que las empresas recaudan los recursos para después entregarlos al gobierno, específicamente al SAT. </a:t>
            </a:r>
          </a:p>
          <a:p>
            <a:pPr rtl="0"/>
            <a:endParaRPr lang="es-ES" dirty="0"/>
          </a:p>
        </p:txBody>
      </p:sp>
      <p:sp>
        <p:nvSpPr>
          <p:cNvPr id="6" name="Marcador de número de diapositiva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10</a:t>
            </a:fld>
            <a:endParaRPr lang="es-ES"/>
          </a:p>
        </p:txBody>
      </p:sp>
      <p:sp>
        <p:nvSpPr>
          <p:cNvPr id="22" name="Forma libre: Forma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pic>
        <p:nvPicPr>
          <p:cNvPr id="15" name="Imagen 14">
            <a:extLst>
              <a:ext uri="{FF2B5EF4-FFF2-40B4-BE49-F238E27FC236}">
                <a16:creationId xmlns:a16="http://schemas.microsoft.com/office/drawing/2014/main" id="{7D429790-1256-4936-9C5B-CE5BAD9FB2E2}"/>
              </a:ext>
            </a:extLst>
          </p:cNvPr>
          <p:cNvPicPr>
            <a:picLocks noChangeAspect="1"/>
          </p:cNvPicPr>
          <p:nvPr/>
        </p:nvPicPr>
        <p:blipFill rotWithShape="1">
          <a:blip r:embed="rId3"/>
          <a:srcRect l="5132" r="4896" b="7334"/>
          <a:stretch/>
        </p:blipFill>
        <p:spPr>
          <a:xfrm>
            <a:off x="8281806" y="2323173"/>
            <a:ext cx="3334114" cy="2419765"/>
          </a:xfrm>
          <a:prstGeom prst="rect">
            <a:avLst/>
          </a:prstGeom>
        </p:spPr>
      </p:pic>
      <p:pic>
        <p:nvPicPr>
          <p:cNvPr id="16" name="Imagen 15">
            <a:extLst>
              <a:ext uri="{FF2B5EF4-FFF2-40B4-BE49-F238E27FC236}">
                <a16:creationId xmlns:a16="http://schemas.microsoft.com/office/drawing/2014/main" id="{8B6EC3A5-64FC-4FEF-06B9-F5D9E7C83505}"/>
              </a:ext>
            </a:extLst>
          </p:cNvPr>
          <p:cNvPicPr>
            <a:picLocks noChangeAspect="1"/>
          </p:cNvPicPr>
          <p:nvPr/>
        </p:nvPicPr>
        <p:blipFill>
          <a:blip r:embed="rId4"/>
          <a:stretch>
            <a:fillRect/>
          </a:stretch>
        </p:blipFill>
        <p:spPr>
          <a:xfrm>
            <a:off x="8281806" y="4761266"/>
            <a:ext cx="3334114" cy="1889924"/>
          </a:xfrm>
          <a:prstGeom prst="rect">
            <a:avLst/>
          </a:prstGeom>
        </p:spPr>
      </p:pic>
    </p:spTree>
    <p:extLst>
      <p:ext uri="{BB962C8B-B14F-4D97-AF65-F5344CB8AC3E}">
        <p14:creationId xmlns:p14="http://schemas.microsoft.com/office/powerpoint/2010/main" val="398675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82620-A8BF-47D8-2F97-4493FCFD0C7F}"/>
              </a:ext>
            </a:extLst>
          </p:cNvPr>
          <p:cNvSpPr>
            <a:spLocks noGrp="1"/>
          </p:cNvSpPr>
          <p:nvPr>
            <p:ph type="ctrTitle"/>
          </p:nvPr>
        </p:nvSpPr>
        <p:spPr>
          <a:xfrm>
            <a:off x="2765595" y="291554"/>
            <a:ext cx="8839200" cy="1134160"/>
          </a:xfrm>
        </p:spPr>
        <p:txBody>
          <a:bodyPr/>
          <a:lstStyle/>
          <a:p>
            <a:r>
              <a:rPr lang="es-US" sz="4800" dirty="0"/>
              <a:t>Tipos de IVA</a:t>
            </a:r>
          </a:p>
        </p:txBody>
      </p:sp>
      <p:sp>
        <p:nvSpPr>
          <p:cNvPr id="3" name="Subtítulo 2">
            <a:extLst>
              <a:ext uri="{FF2B5EF4-FFF2-40B4-BE49-F238E27FC236}">
                <a16:creationId xmlns:a16="http://schemas.microsoft.com/office/drawing/2014/main" id="{B017E3E8-0B4D-B735-9653-038A3209EACA}"/>
              </a:ext>
            </a:extLst>
          </p:cNvPr>
          <p:cNvSpPr>
            <a:spLocks noGrp="1"/>
          </p:cNvSpPr>
          <p:nvPr>
            <p:ph type="subTitle" idx="1"/>
          </p:nvPr>
        </p:nvSpPr>
        <p:spPr>
          <a:xfrm>
            <a:off x="2971800" y="1425714"/>
            <a:ext cx="9121967" cy="4123640"/>
          </a:xfrm>
        </p:spPr>
        <p:txBody>
          <a:bodyPr/>
          <a:lstStyle/>
          <a:p>
            <a:pPr marL="342900" indent="-342900" algn="l">
              <a:buFont typeface="Arial" panose="020B0604020202020204" pitchFamily="34" charset="0"/>
              <a:buChar char="•"/>
            </a:pPr>
            <a:r>
              <a:rPr lang="es-ES" b="1" i="0" dirty="0">
                <a:solidFill>
                  <a:schemeClr val="tx1"/>
                </a:solidFill>
                <a:effectLst/>
                <a:latin typeface="Ibmplexsans"/>
              </a:rPr>
              <a:t>IVA acreditable pagado: </a:t>
            </a:r>
            <a:r>
              <a:rPr lang="es-ES" b="0" i="0" dirty="0">
                <a:solidFill>
                  <a:schemeClr val="tx1"/>
                </a:solidFill>
                <a:effectLst/>
                <a:latin typeface="Ibmplexsans"/>
              </a:rPr>
              <a:t>Es el que pagamos, este IVA es efectivamente pagado en erogaciones realizadas (compras, gastos, etc.).</a:t>
            </a:r>
          </a:p>
          <a:p>
            <a:pPr marL="342900" indent="-342900" algn="l">
              <a:buFont typeface="Arial" panose="020B0604020202020204" pitchFamily="34" charset="0"/>
              <a:buChar char="•"/>
            </a:pPr>
            <a:r>
              <a:rPr lang="es-ES" b="1" i="0" dirty="0">
                <a:solidFill>
                  <a:schemeClr val="tx1"/>
                </a:solidFill>
                <a:effectLst/>
                <a:latin typeface="Ibmplexsans"/>
              </a:rPr>
              <a:t>IVA por acreditar o pendiente por acreditar: </a:t>
            </a:r>
            <a:r>
              <a:rPr lang="es-ES" b="0" i="0" dirty="0">
                <a:solidFill>
                  <a:schemeClr val="tx1"/>
                </a:solidFill>
                <a:effectLst/>
                <a:latin typeface="Ibmplexsans"/>
              </a:rPr>
              <a:t>Es el que aún no pagamos por la adquisición de mercancías o gastos a crédito.</a:t>
            </a:r>
          </a:p>
          <a:p>
            <a:pPr marL="342900" indent="-342900" algn="l">
              <a:buFont typeface="Arial" panose="020B0604020202020204" pitchFamily="34" charset="0"/>
              <a:buChar char="•"/>
            </a:pPr>
            <a:r>
              <a:rPr lang="es-ES" b="1" i="0" dirty="0">
                <a:solidFill>
                  <a:schemeClr val="tx1"/>
                </a:solidFill>
                <a:effectLst/>
                <a:latin typeface="Ibmplexsans"/>
              </a:rPr>
              <a:t>IVA trasladado cobrado: </a:t>
            </a:r>
            <a:r>
              <a:rPr lang="es-ES" b="0" i="0" dirty="0">
                <a:solidFill>
                  <a:schemeClr val="tx1"/>
                </a:solidFill>
                <a:effectLst/>
                <a:latin typeface="Ibmplexsans"/>
              </a:rPr>
              <a:t>Es el que efectivamente cobramos por los ingresos percibidos.</a:t>
            </a:r>
          </a:p>
          <a:p>
            <a:pPr marL="342900" indent="-342900" algn="l">
              <a:buFont typeface="Arial" panose="020B0604020202020204" pitchFamily="34" charset="0"/>
              <a:buChar char="•"/>
            </a:pPr>
            <a:r>
              <a:rPr lang="es-ES" b="1" i="0" dirty="0">
                <a:solidFill>
                  <a:schemeClr val="tx1"/>
                </a:solidFill>
                <a:effectLst/>
                <a:latin typeface="Ibmplexsans"/>
              </a:rPr>
              <a:t>IVA por trasladar o pendiente por trasladar</a:t>
            </a:r>
            <a:r>
              <a:rPr lang="es-ES" b="0" i="0" dirty="0">
                <a:solidFill>
                  <a:schemeClr val="tx1"/>
                </a:solidFill>
                <a:effectLst/>
                <a:latin typeface="Ibmplexsans"/>
              </a:rPr>
              <a:t>: Es el que aún no cobramos por la realización de ventas a crédito.</a:t>
            </a:r>
          </a:p>
          <a:p>
            <a:endParaRPr lang="es-US" dirty="0"/>
          </a:p>
        </p:txBody>
      </p:sp>
      <p:sp>
        <p:nvSpPr>
          <p:cNvPr id="6" name="Marcador de número de diapositiva 5">
            <a:extLst>
              <a:ext uri="{FF2B5EF4-FFF2-40B4-BE49-F238E27FC236}">
                <a16:creationId xmlns:a16="http://schemas.microsoft.com/office/drawing/2014/main" id="{308F2EAA-C400-A86F-1A8E-E4E5CDFDE27D}"/>
              </a:ext>
            </a:extLst>
          </p:cNvPr>
          <p:cNvSpPr>
            <a:spLocks noGrp="1"/>
          </p:cNvSpPr>
          <p:nvPr>
            <p:ph type="sldNum" sz="quarter" idx="12"/>
          </p:nvPr>
        </p:nvSpPr>
        <p:spPr/>
        <p:txBody>
          <a:bodyPr/>
          <a:lstStyle/>
          <a:p>
            <a:pPr rtl="0"/>
            <a:fld id="{DBA1B0FB-D917-4C8C-928F-313BD683BF39}" type="slidenum">
              <a:rPr lang="es-ES" smtClean="0"/>
              <a:t>11</a:t>
            </a:fld>
            <a:endParaRPr lang="es-ES"/>
          </a:p>
        </p:txBody>
      </p:sp>
      <p:sp>
        <p:nvSpPr>
          <p:cNvPr id="8" name="CuadroTexto 7">
            <a:extLst>
              <a:ext uri="{FF2B5EF4-FFF2-40B4-BE49-F238E27FC236}">
                <a16:creationId xmlns:a16="http://schemas.microsoft.com/office/drawing/2014/main" id="{6DE046A4-AC41-7E28-F14E-0DFEF5CDBB2D}"/>
              </a:ext>
            </a:extLst>
          </p:cNvPr>
          <p:cNvSpPr txBox="1"/>
          <p:nvPr/>
        </p:nvSpPr>
        <p:spPr>
          <a:xfrm>
            <a:off x="3655377" y="5334000"/>
            <a:ext cx="7985760" cy="707886"/>
          </a:xfrm>
          <a:prstGeom prst="rect">
            <a:avLst/>
          </a:prstGeom>
          <a:noFill/>
        </p:spPr>
        <p:txBody>
          <a:bodyPr wrap="square">
            <a:spAutoFit/>
          </a:bodyPr>
          <a:lstStyle/>
          <a:p>
            <a:pPr algn="l"/>
            <a:r>
              <a:rPr lang="es-ES" sz="2000" b="0" i="0" dirty="0">
                <a:solidFill>
                  <a:schemeClr val="accent2">
                    <a:lumMod val="60000"/>
                    <a:lumOff val="40000"/>
                  </a:schemeClr>
                </a:solidFill>
                <a:effectLst/>
                <a:latin typeface="Century Gothic" panose="020B0502020202020204" pitchFamily="34" charset="0"/>
              </a:rPr>
              <a:t>Para calcular los pagos del IVA solo se toman en cuenta el IVA efectivamente cobrado y efectivamente pagado.</a:t>
            </a:r>
          </a:p>
        </p:txBody>
      </p:sp>
    </p:spTree>
    <p:extLst>
      <p:ext uri="{BB962C8B-B14F-4D97-AF65-F5344CB8AC3E}">
        <p14:creationId xmlns:p14="http://schemas.microsoft.com/office/powerpoint/2010/main" val="220842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BB8BD-6777-62C6-23AB-8738276B18B3}"/>
              </a:ext>
            </a:extLst>
          </p:cNvPr>
          <p:cNvSpPr>
            <a:spLocks noGrp="1"/>
          </p:cNvSpPr>
          <p:nvPr>
            <p:ph type="ctrTitle"/>
          </p:nvPr>
        </p:nvSpPr>
        <p:spPr>
          <a:xfrm>
            <a:off x="2685878" y="384540"/>
            <a:ext cx="8991600" cy="981760"/>
          </a:xfrm>
        </p:spPr>
        <p:txBody>
          <a:bodyPr/>
          <a:lstStyle/>
          <a:p>
            <a:r>
              <a:rPr lang="es-US" sz="4800" dirty="0"/>
              <a:t>IVA pagos mensuales definitivos</a:t>
            </a:r>
          </a:p>
        </p:txBody>
      </p:sp>
      <p:sp>
        <p:nvSpPr>
          <p:cNvPr id="3" name="Subtítulo 2">
            <a:extLst>
              <a:ext uri="{FF2B5EF4-FFF2-40B4-BE49-F238E27FC236}">
                <a16:creationId xmlns:a16="http://schemas.microsoft.com/office/drawing/2014/main" id="{8335C52C-EEA7-42EF-B9BD-E38A544CE501}"/>
              </a:ext>
            </a:extLst>
          </p:cNvPr>
          <p:cNvSpPr>
            <a:spLocks noGrp="1"/>
          </p:cNvSpPr>
          <p:nvPr>
            <p:ph type="subTitle" idx="1"/>
          </p:nvPr>
        </p:nvSpPr>
        <p:spPr>
          <a:xfrm>
            <a:off x="838200" y="1586448"/>
            <a:ext cx="11007601" cy="3200400"/>
          </a:xfrm>
        </p:spPr>
        <p:txBody>
          <a:bodyPr/>
          <a:lstStyle/>
          <a:p>
            <a:pPr algn="just"/>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La declaración mensual de IVA es comúnmente llamado IVA pago definitivo y generalmente es presentada junto a la declaración mensual del ISR. Esta declaración de IVA pago definitivo busca informarle al SAT sobre los movimientos que la persona física o moral hicieron con dicho impuesto.</a:t>
            </a:r>
            <a:r>
              <a:rPr lang="es-E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Los contribuyentes efectuarán el pago del impuesto mediante declaración que presentarán ante las oficinas autorizadas a más tardar el día 17 del mes siguiente al que corresponda el pago.</a:t>
            </a: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a:p>
            <a:pPr algn="just"/>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Básicamente hace una operación que le resta el IVA retenido y el IVA acreditable al IVA causado, para definir si todavía debe trasladar una parte de dicho impuesto al SAT. </a:t>
            </a:r>
            <a:endParaRPr lang="es-US" dirty="0"/>
          </a:p>
        </p:txBody>
      </p:sp>
      <p:sp>
        <p:nvSpPr>
          <p:cNvPr id="6" name="Marcador de número de diapositiva 5">
            <a:extLst>
              <a:ext uri="{FF2B5EF4-FFF2-40B4-BE49-F238E27FC236}">
                <a16:creationId xmlns:a16="http://schemas.microsoft.com/office/drawing/2014/main" id="{DA4BA736-46D7-E0F0-2B7E-4F9D9884BE74}"/>
              </a:ext>
            </a:extLst>
          </p:cNvPr>
          <p:cNvSpPr>
            <a:spLocks noGrp="1"/>
          </p:cNvSpPr>
          <p:nvPr>
            <p:ph type="sldNum" sz="quarter" idx="12"/>
          </p:nvPr>
        </p:nvSpPr>
        <p:spPr/>
        <p:txBody>
          <a:bodyPr/>
          <a:lstStyle/>
          <a:p>
            <a:pPr rtl="0"/>
            <a:fld id="{DBA1B0FB-D917-4C8C-928F-313BD683BF39}" type="slidenum">
              <a:rPr lang="es-ES" smtClean="0"/>
              <a:t>12</a:t>
            </a:fld>
            <a:endParaRPr lang="es-ES"/>
          </a:p>
        </p:txBody>
      </p:sp>
      <p:sp>
        <p:nvSpPr>
          <p:cNvPr id="8" name="CuadroTexto 7">
            <a:extLst>
              <a:ext uri="{FF2B5EF4-FFF2-40B4-BE49-F238E27FC236}">
                <a16:creationId xmlns:a16="http://schemas.microsoft.com/office/drawing/2014/main" id="{11CF0A51-9B06-62BB-F358-5ABC82D5B827}"/>
              </a:ext>
            </a:extLst>
          </p:cNvPr>
          <p:cNvSpPr txBox="1"/>
          <p:nvPr/>
        </p:nvSpPr>
        <p:spPr>
          <a:xfrm>
            <a:off x="3886200" y="4106555"/>
            <a:ext cx="7638878" cy="2308324"/>
          </a:xfrm>
          <a:prstGeom prst="rect">
            <a:avLst/>
          </a:prstGeom>
          <a:noFill/>
        </p:spPr>
        <p:txBody>
          <a:bodyPr wrap="square">
            <a:spAutoFit/>
          </a:bodyPr>
          <a:lstStyle/>
          <a:p>
            <a:r>
              <a:rPr lang="es-US" b="1"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IVA retenido </a:t>
            </a:r>
            <a:r>
              <a:rPr lang="es-US"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 E</a:t>
            </a:r>
            <a:r>
              <a:rPr lang="es-US"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s </a:t>
            </a:r>
            <a:r>
              <a:rPr lang="es-US"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en los casos en que </a:t>
            </a:r>
            <a:r>
              <a:rPr lang="es-US"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el</a:t>
            </a:r>
            <a:r>
              <a:rPr lang="es-US"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 cliente te retenga impuestos como en arrendamiento, honorarios.</a:t>
            </a:r>
          </a:p>
          <a:p>
            <a:endParaRPr lang="es-US"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a:p>
            <a:r>
              <a:rPr lang="es-US" b="1"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 IVA acreditable</a:t>
            </a:r>
            <a:r>
              <a:rPr lang="es-US"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 El que te cobraron tus proveedores en tus compras</a:t>
            </a:r>
          </a:p>
          <a:p>
            <a:endParaRPr lang="es-US" b="1"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a:p>
            <a:r>
              <a:rPr lang="es-US" b="1"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IVA causado </a:t>
            </a:r>
            <a:r>
              <a:rPr lang="es-US" b="1"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a:t>
            </a:r>
            <a:r>
              <a:rPr lang="es-US"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 E</a:t>
            </a:r>
            <a:r>
              <a:rPr lang="es-US"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l que incluiste en tu facturación y por tanto le cobraste a tus clientes </a:t>
            </a:r>
            <a:endParaRPr lang="es-US" dirty="0">
              <a:solidFill>
                <a:schemeClr val="accent2">
                  <a:lumMod val="60000"/>
                  <a:lumOff val="40000"/>
                </a:schemeClr>
              </a:solidFill>
            </a:endParaRPr>
          </a:p>
        </p:txBody>
      </p:sp>
    </p:spTree>
    <p:extLst>
      <p:ext uri="{BB962C8B-B14F-4D97-AF65-F5344CB8AC3E}">
        <p14:creationId xmlns:p14="http://schemas.microsoft.com/office/powerpoint/2010/main" val="14635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lculadora blanca">
            <a:extLst>
              <a:ext uri="{FF2B5EF4-FFF2-40B4-BE49-F238E27FC236}">
                <a16:creationId xmlns:a16="http://schemas.microsoft.com/office/drawing/2014/main" id="{EDDF590B-02EE-F8BA-F2E4-8748562004D7}"/>
              </a:ext>
            </a:extLst>
          </p:cNvPr>
          <p:cNvPicPr>
            <a:picLocks noChangeAspect="1"/>
          </p:cNvPicPr>
          <p:nvPr/>
        </p:nvPicPr>
        <p:blipFill rotWithShape="1">
          <a:blip r:embed="rId2"/>
          <a:srcRect b="15730"/>
          <a:stretch/>
        </p:blipFill>
        <p:spPr>
          <a:xfrm>
            <a:off x="-1" y="-123201"/>
            <a:ext cx="12191980" cy="6857999"/>
          </a:xfrm>
          <a:prstGeom prst="rect">
            <a:avLst/>
          </a:prstGeom>
        </p:spPr>
      </p:pic>
      <p:sp>
        <p:nvSpPr>
          <p:cNvPr id="12"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D93AE27E-2ED8-062E-F068-26BF53126E8F}"/>
              </a:ext>
            </a:extLst>
          </p:cNvPr>
          <p:cNvSpPr>
            <a:spLocks noGrp="1"/>
          </p:cNvSpPr>
          <p:nvPr>
            <p:ph type="ctrTitle"/>
          </p:nvPr>
        </p:nvSpPr>
        <p:spPr>
          <a:xfrm>
            <a:off x="864939" y="1248776"/>
            <a:ext cx="4134538" cy="2866405"/>
          </a:xfrm>
        </p:spPr>
        <p:txBody>
          <a:bodyPr>
            <a:normAutofit/>
          </a:bodyPr>
          <a:lstStyle/>
          <a:p>
            <a:r>
              <a:rPr lang="es-MX" sz="5400" dirty="0"/>
              <a:t>IMPUESTO SOBRE LA RENTA</a:t>
            </a:r>
          </a:p>
        </p:txBody>
      </p:sp>
      <p:cxnSp>
        <p:nvCxnSpPr>
          <p:cNvPr id="14" name="Straight Connector 13">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7"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uadroTexto 4">
            <a:extLst>
              <a:ext uri="{FF2B5EF4-FFF2-40B4-BE49-F238E27FC236}">
                <a16:creationId xmlns:a16="http://schemas.microsoft.com/office/drawing/2014/main" id="{09646877-5C96-52C9-D48E-EF661B0F4CD5}"/>
              </a:ext>
            </a:extLst>
          </p:cNvPr>
          <p:cNvSpPr txBox="1"/>
          <p:nvPr/>
        </p:nvSpPr>
        <p:spPr>
          <a:xfrm>
            <a:off x="3048886" y="3244334"/>
            <a:ext cx="6097772" cy="369332"/>
          </a:xfrm>
          <a:prstGeom prst="rect">
            <a:avLst/>
          </a:prstGeom>
          <a:noFill/>
        </p:spPr>
        <p:txBody>
          <a:bodyPr wrap="square">
            <a:spAutoFit/>
          </a:bodyPr>
          <a:lstStyle/>
          <a:p>
            <a:endParaRPr lang="es-MX" dirty="0"/>
          </a:p>
        </p:txBody>
      </p:sp>
    </p:spTree>
    <p:extLst>
      <p:ext uri="{BB962C8B-B14F-4D97-AF65-F5344CB8AC3E}">
        <p14:creationId xmlns:p14="http://schemas.microsoft.com/office/powerpoint/2010/main" val="32485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7058E6-841F-092C-2FDF-285A413ED2C6}"/>
              </a:ext>
            </a:extLst>
          </p:cNvPr>
          <p:cNvSpPr>
            <a:spLocks noGrp="1"/>
          </p:cNvSpPr>
          <p:nvPr>
            <p:ph type="title"/>
          </p:nvPr>
        </p:nvSpPr>
        <p:spPr>
          <a:xfrm>
            <a:off x="565150" y="770890"/>
            <a:ext cx="5018677" cy="1268984"/>
          </a:xfrm>
        </p:spPr>
        <p:txBody>
          <a:bodyPr>
            <a:normAutofit fontScale="90000"/>
          </a:bodyPr>
          <a:lstStyle/>
          <a:p>
            <a:pPr>
              <a:lnSpc>
                <a:spcPct val="90000"/>
              </a:lnSpc>
            </a:pPr>
            <a:r>
              <a:rPr lang="es-MX" dirty="0"/>
              <a:t>Fundamento constitucional </a:t>
            </a:r>
          </a:p>
        </p:txBody>
      </p:sp>
      <p:sp>
        <p:nvSpPr>
          <p:cNvPr id="3" name="Marcador de contenido 2">
            <a:extLst>
              <a:ext uri="{FF2B5EF4-FFF2-40B4-BE49-F238E27FC236}">
                <a16:creationId xmlns:a16="http://schemas.microsoft.com/office/drawing/2014/main" id="{DCF38C7B-F953-78C2-A94E-344C94F15AAC}"/>
              </a:ext>
            </a:extLst>
          </p:cNvPr>
          <p:cNvSpPr>
            <a:spLocks noGrp="1"/>
          </p:cNvSpPr>
          <p:nvPr>
            <p:ph idx="1"/>
          </p:nvPr>
        </p:nvSpPr>
        <p:spPr>
          <a:xfrm>
            <a:off x="565150" y="2160016"/>
            <a:ext cx="5018677" cy="3601212"/>
          </a:xfrm>
        </p:spPr>
        <p:txBody>
          <a:bodyPr>
            <a:normAutofit/>
          </a:bodyPr>
          <a:lstStyle/>
          <a:p>
            <a:pPr marL="0" indent="0">
              <a:buNone/>
            </a:pPr>
            <a:r>
              <a:rPr lang="es-MX" sz="2200" dirty="0">
                <a:solidFill>
                  <a:srgbClr val="FFFFFF"/>
                </a:solidFill>
              </a:rPr>
              <a:t>Artículo 31. Son obligaciones de los mexicanos: </a:t>
            </a:r>
          </a:p>
          <a:p>
            <a:endParaRPr lang="es-MX" sz="2200" dirty="0">
              <a:solidFill>
                <a:srgbClr val="FFFFFF"/>
              </a:solidFill>
            </a:endParaRPr>
          </a:p>
          <a:p>
            <a:pPr marL="0" indent="0">
              <a:buNone/>
            </a:pPr>
            <a:r>
              <a:rPr lang="es-MX" sz="2200" dirty="0">
                <a:solidFill>
                  <a:srgbClr val="FFFFFF"/>
                </a:solidFill>
              </a:rPr>
              <a:t>IV. Contribuir para los gastos públicos, así de la Federación, como de los Estados, de la Ciudad de México y del Municipio en que residan, de la manera proporcional y equitativa que dispongan las leyes.</a:t>
            </a:r>
          </a:p>
        </p:txBody>
      </p:sp>
      <p:cxnSp>
        <p:nvCxnSpPr>
          <p:cNvPr id="43" name="Straight Connector 42">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46"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descr="Imagen que contiene tabla&#10;&#10;Descripción generada automáticamente">
            <a:extLst>
              <a:ext uri="{FF2B5EF4-FFF2-40B4-BE49-F238E27FC236}">
                <a16:creationId xmlns:a16="http://schemas.microsoft.com/office/drawing/2014/main" id="{907EBD28-460F-DBB3-374B-D03C2CEDBDEC}"/>
              </a:ext>
            </a:extLst>
          </p:cNvPr>
          <p:cNvPicPr>
            <a:picLocks noChangeAspect="1"/>
          </p:cNvPicPr>
          <p:nvPr/>
        </p:nvPicPr>
        <p:blipFill rotWithShape="1">
          <a:blip r:embed="rId2">
            <a:extLst>
              <a:ext uri="{28A0092B-C50C-407E-A947-70E740481C1C}">
                <a14:useLocalDpi xmlns:a14="http://schemas.microsoft.com/office/drawing/2010/main" val="0"/>
              </a:ext>
            </a:extLst>
          </a:blip>
          <a:srcRect l="22447" r="26303" b="-1"/>
          <a:stretch/>
        </p:blipFill>
        <p:spPr>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spTree>
    <p:extLst>
      <p:ext uri="{BB962C8B-B14F-4D97-AF65-F5344CB8AC3E}">
        <p14:creationId xmlns:p14="http://schemas.microsoft.com/office/powerpoint/2010/main" val="285605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ectangle 2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14D949-96F7-8FBB-C9B4-8A94163F3D78}"/>
              </a:ext>
            </a:extLst>
          </p:cNvPr>
          <p:cNvSpPr>
            <a:spLocks noGrp="1"/>
          </p:cNvSpPr>
          <p:nvPr>
            <p:ph type="title"/>
          </p:nvPr>
        </p:nvSpPr>
        <p:spPr>
          <a:xfrm>
            <a:off x="565150" y="770890"/>
            <a:ext cx="5018677" cy="1268984"/>
          </a:xfrm>
        </p:spPr>
        <p:txBody>
          <a:bodyPr>
            <a:normAutofit/>
          </a:bodyPr>
          <a:lstStyle/>
          <a:p>
            <a:r>
              <a:rPr lang="es-MX" dirty="0"/>
              <a:t>Qué es el ISR</a:t>
            </a:r>
          </a:p>
        </p:txBody>
      </p:sp>
      <p:sp>
        <p:nvSpPr>
          <p:cNvPr id="3" name="Marcador de contenido 2">
            <a:extLst>
              <a:ext uri="{FF2B5EF4-FFF2-40B4-BE49-F238E27FC236}">
                <a16:creationId xmlns:a16="http://schemas.microsoft.com/office/drawing/2014/main" id="{C795CEE4-A4A4-94DE-CA44-067FA3AC0992}"/>
              </a:ext>
            </a:extLst>
          </p:cNvPr>
          <p:cNvSpPr>
            <a:spLocks noGrp="1"/>
          </p:cNvSpPr>
          <p:nvPr>
            <p:ph idx="1"/>
          </p:nvPr>
        </p:nvSpPr>
        <p:spPr>
          <a:xfrm>
            <a:off x="565150" y="2160015"/>
            <a:ext cx="5318776" cy="3891611"/>
          </a:xfrm>
        </p:spPr>
        <p:txBody>
          <a:bodyPr>
            <a:normAutofit lnSpcReduction="10000"/>
          </a:bodyPr>
          <a:lstStyle/>
          <a:p>
            <a:pPr marL="0" indent="0">
              <a:lnSpc>
                <a:spcPct val="90000"/>
              </a:lnSpc>
              <a:buNone/>
            </a:pPr>
            <a:r>
              <a:rPr lang="es-MX" sz="1600" dirty="0">
                <a:solidFill>
                  <a:srgbClr val="FFFFFF"/>
                </a:solidFill>
              </a:rPr>
              <a:t>El Impuesto Sobre la Renta (ISR) es una carga fiscal directa que se aplica a los ingresos obtenidos que incrementen el patrimonio de un contribuyente, por lo que las personas físicas y morales (empresas) están obligadas al pago de este impuesto.</a:t>
            </a:r>
          </a:p>
          <a:p>
            <a:pPr>
              <a:lnSpc>
                <a:spcPct val="90000"/>
              </a:lnSpc>
            </a:pPr>
            <a:endParaRPr lang="es-MX" sz="1600" dirty="0">
              <a:solidFill>
                <a:srgbClr val="FFFFFF"/>
              </a:solidFill>
            </a:endParaRPr>
          </a:p>
          <a:p>
            <a:pPr marL="0" indent="0">
              <a:lnSpc>
                <a:spcPct val="90000"/>
              </a:lnSpc>
              <a:buNone/>
            </a:pPr>
            <a:r>
              <a:rPr lang="es-MX" sz="1600" dirty="0">
                <a:solidFill>
                  <a:srgbClr val="FFFFFF"/>
                </a:solidFill>
              </a:rPr>
              <a:t>De acuerdo a la Ley del ISR (LISR), el pago está obligado a las personas físicas y morales que:</a:t>
            </a:r>
          </a:p>
          <a:p>
            <a:pPr>
              <a:lnSpc>
                <a:spcPct val="90000"/>
              </a:lnSpc>
            </a:pPr>
            <a:endParaRPr lang="es-MX" sz="1600" dirty="0">
              <a:solidFill>
                <a:srgbClr val="FFFFFF"/>
              </a:solidFill>
            </a:endParaRPr>
          </a:p>
          <a:p>
            <a:pPr>
              <a:lnSpc>
                <a:spcPct val="90000"/>
              </a:lnSpc>
            </a:pPr>
            <a:r>
              <a:rPr lang="es-MX" sz="1600" dirty="0">
                <a:solidFill>
                  <a:srgbClr val="FFFFFF"/>
                </a:solidFill>
              </a:rPr>
              <a:t>Residan en México</a:t>
            </a:r>
          </a:p>
          <a:p>
            <a:pPr>
              <a:lnSpc>
                <a:spcPct val="90000"/>
              </a:lnSpc>
            </a:pPr>
            <a:r>
              <a:rPr lang="es-MX" sz="1600" dirty="0">
                <a:solidFill>
                  <a:srgbClr val="FFFFFF"/>
                </a:solidFill>
              </a:rPr>
              <a:t>Radiquen en el extranjero con un establecimiento en el país</a:t>
            </a:r>
          </a:p>
          <a:p>
            <a:pPr>
              <a:lnSpc>
                <a:spcPct val="90000"/>
              </a:lnSpc>
            </a:pPr>
            <a:r>
              <a:rPr lang="es-MX" sz="1600" dirty="0">
                <a:solidFill>
                  <a:srgbClr val="FFFFFF"/>
                </a:solidFill>
              </a:rPr>
              <a:t>Residentes en el extranjero que perciben ingresos de fuentes de riqueza en México</a:t>
            </a:r>
          </a:p>
        </p:txBody>
      </p:sp>
      <p:cxnSp>
        <p:nvCxnSpPr>
          <p:cNvPr id="42" name="Straight Connector 2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3" name="Group 29">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31"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Oval 36">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descr="Un teclado de computadora&#10;&#10;Descripción generada automáticamente con confianza baja">
            <a:extLst>
              <a:ext uri="{FF2B5EF4-FFF2-40B4-BE49-F238E27FC236}">
                <a16:creationId xmlns:a16="http://schemas.microsoft.com/office/drawing/2014/main" id="{202119AF-F5B9-169E-A76E-EF83C71AFC5A}"/>
              </a:ext>
            </a:extLst>
          </p:cNvPr>
          <p:cNvPicPr>
            <a:picLocks noChangeAspect="1"/>
          </p:cNvPicPr>
          <p:nvPr/>
        </p:nvPicPr>
        <p:blipFill rotWithShape="1">
          <a:blip r:embed="rId2">
            <a:extLst>
              <a:ext uri="{28A0092B-C50C-407E-A947-70E740481C1C}">
                <a14:useLocalDpi xmlns:a14="http://schemas.microsoft.com/office/drawing/2010/main" val="0"/>
              </a:ext>
            </a:extLst>
          </a:blip>
          <a:srcRect l="19020" r="14232" b="2"/>
          <a:stretch/>
        </p:blipFill>
        <p:spPr>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spTree>
    <p:extLst>
      <p:ext uri="{BB962C8B-B14F-4D97-AF65-F5344CB8AC3E}">
        <p14:creationId xmlns:p14="http://schemas.microsoft.com/office/powerpoint/2010/main" val="10376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0" name="Oval 9">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5" name="Straight Connector 34">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nero y pasaporte">
            <a:extLst>
              <a:ext uri="{FF2B5EF4-FFF2-40B4-BE49-F238E27FC236}">
                <a16:creationId xmlns:a16="http://schemas.microsoft.com/office/drawing/2014/main" id="{6F23B8CB-7860-4E3E-686B-A1C0965DA581}"/>
              </a:ext>
            </a:extLst>
          </p:cNvPr>
          <p:cNvPicPr>
            <a:picLocks noChangeAspect="1"/>
          </p:cNvPicPr>
          <p:nvPr/>
        </p:nvPicPr>
        <p:blipFill rotWithShape="1">
          <a:blip r:embed="rId2"/>
          <a:srcRect l="5334" r="-1" b="-1"/>
          <a:stretch/>
        </p:blipFill>
        <p:spPr>
          <a:xfrm>
            <a:off x="20" y="1"/>
            <a:ext cx="12191980" cy="6857999"/>
          </a:xfrm>
          <a:prstGeom prst="rect">
            <a:avLst/>
          </a:prstGeom>
        </p:spPr>
      </p:pic>
      <p:sp>
        <p:nvSpPr>
          <p:cNvPr id="39" name="Rectangle">
            <a:extLst>
              <a:ext uri="{FF2B5EF4-FFF2-40B4-BE49-F238E27FC236}">
                <a16:creationId xmlns:a16="http://schemas.microsoft.com/office/drawing/2014/main" id="{C1FDB97C-3AD1-C545-A219-4B4FCF5AE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76630"/>
            <a:ext cx="5106597" cy="4904739"/>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C80DC313-C7EB-3439-7DB4-56D05E3AF873}"/>
              </a:ext>
            </a:extLst>
          </p:cNvPr>
          <p:cNvSpPr>
            <a:spLocks noGrp="1"/>
          </p:cNvSpPr>
          <p:nvPr>
            <p:ph type="title"/>
          </p:nvPr>
        </p:nvSpPr>
        <p:spPr>
          <a:xfrm>
            <a:off x="565150" y="1302512"/>
            <a:ext cx="4209293" cy="2826422"/>
          </a:xfrm>
        </p:spPr>
        <p:txBody>
          <a:bodyPr vert="horz" lIns="91440" tIns="45720" rIns="91440" bIns="45720" rtlCol="0" anchor="t">
            <a:normAutofit/>
          </a:bodyPr>
          <a:lstStyle/>
          <a:p>
            <a:pPr>
              <a:lnSpc>
                <a:spcPct val="90000"/>
              </a:lnSpc>
            </a:pPr>
            <a:r>
              <a:rPr lang="en-US" sz="3400" dirty="0"/>
              <a:t>PAGOS PROVISIONALES</a:t>
            </a:r>
            <a:br>
              <a:rPr lang="en-US" sz="3400" dirty="0"/>
            </a:br>
            <a:r>
              <a:rPr lang="en-US" sz="3400" dirty="0"/>
              <a:t>(art. 14 LISR) </a:t>
            </a:r>
            <a:br>
              <a:rPr lang="en-US" sz="3400" dirty="0"/>
            </a:br>
            <a:endParaRPr lang="en-US" sz="3400" dirty="0"/>
          </a:p>
        </p:txBody>
      </p:sp>
      <p:grpSp>
        <p:nvGrpSpPr>
          <p:cNvPr id="41" name="Group 40">
            <a:extLst>
              <a:ext uri="{FF2B5EF4-FFF2-40B4-BE49-F238E27FC236}">
                <a16:creationId xmlns:a16="http://schemas.microsoft.com/office/drawing/2014/main" id="{3A266FA8-F626-1C42-B021-A57818E97B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2" name="Freeform 55">
              <a:extLst>
                <a:ext uri="{FF2B5EF4-FFF2-40B4-BE49-F238E27FC236}">
                  <a16:creationId xmlns:a16="http://schemas.microsoft.com/office/drawing/2014/main" id="{2B43B9E4-DCCD-B14F-9DC7-6EF6DF1F6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56">
              <a:extLst>
                <a:ext uri="{FF2B5EF4-FFF2-40B4-BE49-F238E27FC236}">
                  <a16:creationId xmlns:a16="http://schemas.microsoft.com/office/drawing/2014/main" id="{778EA148-BF2C-2F4F-B0F5-E0C8EFCF5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57">
              <a:extLst>
                <a:ext uri="{FF2B5EF4-FFF2-40B4-BE49-F238E27FC236}">
                  <a16:creationId xmlns:a16="http://schemas.microsoft.com/office/drawing/2014/main" id="{A2CACC73-49F7-E24D-92B3-BBFE98702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58">
              <a:extLst>
                <a:ext uri="{FF2B5EF4-FFF2-40B4-BE49-F238E27FC236}">
                  <a16:creationId xmlns:a16="http://schemas.microsoft.com/office/drawing/2014/main" id="{58FF2A73-C08D-E244-97FA-CCE6B5ABB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59">
              <a:extLst>
                <a:ext uri="{FF2B5EF4-FFF2-40B4-BE49-F238E27FC236}">
                  <a16:creationId xmlns:a16="http://schemas.microsoft.com/office/drawing/2014/main" id="{F9251654-A54A-C947-8F27-7511D3D98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60">
              <a:extLst>
                <a:ext uri="{FF2B5EF4-FFF2-40B4-BE49-F238E27FC236}">
                  <a16:creationId xmlns:a16="http://schemas.microsoft.com/office/drawing/2014/main" id="{7005C174-7450-D94C-966E-15D46489B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61">
              <a:extLst>
                <a:ext uri="{FF2B5EF4-FFF2-40B4-BE49-F238E27FC236}">
                  <a16:creationId xmlns:a16="http://schemas.microsoft.com/office/drawing/2014/main" id="{BC08F9D6-DAB6-B34E-A0D1-199D9B531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2486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E465950-E6A7-C4FC-BBA0-A02D4BB9F539}"/>
              </a:ext>
            </a:extLst>
          </p:cNvPr>
          <p:cNvSpPr>
            <a:spLocks noGrp="1"/>
          </p:cNvSpPr>
          <p:nvPr>
            <p:ph type="title"/>
          </p:nvPr>
        </p:nvSpPr>
        <p:spPr/>
        <p:txBody>
          <a:bodyPr/>
          <a:lstStyle/>
          <a:p>
            <a:r>
              <a:rPr lang="es-MX" dirty="0"/>
              <a:t>Coeficiente de utilidad </a:t>
            </a:r>
          </a:p>
        </p:txBody>
      </p:sp>
      <p:sp>
        <p:nvSpPr>
          <p:cNvPr id="5" name="Marcador de texto 4">
            <a:extLst>
              <a:ext uri="{FF2B5EF4-FFF2-40B4-BE49-F238E27FC236}">
                <a16:creationId xmlns:a16="http://schemas.microsoft.com/office/drawing/2014/main" id="{7E7CE0EF-7366-2C80-A287-96A4D1002613}"/>
              </a:ext>
            </a:extLst>
          </p:cNvPr>
          <p:cNvSpPr>
            <a:spLocks noGrp="1"/>
          </p:cNvSpPr>
          <p:nvPr>
            <p:ph type="body" idx="1"/>
          </p:nvPr>
        </p:nvSpPr>
        <p:spPr>
          <a:xfrm>
            <a:off x="371749" y="1948390"/>
            <a:ext cx="5437186" cy="1332000"/>
          </a:xfrm>
        </p:spPr>
        <p:txBody>
          <a:bodyPr/>
          <a:lstStyle/>
          <a:p>
            <a:endParaRPr lang="es-MX" sz="2400" b="1" dirty="0"/>
          </a:p>
          <a:p>
            <a:endParaRPr lang="es-MX" sz="2400" b="1" dirty="0"/>
          </a:p>
          <a:p>
            <a:r>
              <a:rPr lang="es-MX" sz="2400" b="1" dirty="0"/>
              <a:t>Cuando se obtuvo </a:t>
            </a:r>
            <a:r>
              <a:rPr lang="es-MX" sz="2400" b="1" u="sng" dirty="0"/>
              <a:t>utilidad fiscal </a:t>
            </a:r>
          </a:p>
          <a:p>
            <a:endParaRPr lang="es-MX" dirty="0"/>
          </a:p>
        </p:txBody>
      </p:sp>
      <p:sp>
        <p:nvSpPr>
          <p:cNvPr id="6" name="Marcador de contenido 5">
            <a:extLst>
              <a:ext uri="{FF2B5EF4-FFF2-40B4-BE49-F238E27FC236}">
                <a16:creationId xmlns:a16="http://schemas.microsoft.com/office/drawing/2014/main" id="{BA432106-84F4-A6D0-CD2D-91B5A271AA6D}"/>
              </a:ext>
            </a:extLst>
          </p:cNvPr>
          <p:cNvSpPr>
            <a:spLocks noGrp="1"/>
          </p:cNvSpPr>
          <p:nvPr>
            <p:ph sz="half" idx="2"/>
          </p:nvPr>
        </p:nvSpPr>
        <p:spPr>
          <a:xfrm>
            <a:off x="550862" y="3200400"/>
            <a:ext cx="4783137" cy="2549356"/>
          </a:xfrm>
        </p:spPr>
        <p:txBody>
          <a:bodyPr>
            <a:normAutofit fontScale="55000" lnSpcReduction="20000"/>
          </a:bodyPr>
          <a:lstStyle/>
          <a:p>
            <a:pPr marL="0" indent="0">
              <a:lnSpc>
                <a:spcPct val="120000"/>
              </a:lnSpc>
              <a:spcBef>
                <a:spcPts val="0"/>
              </a:spcBef>
              <a:buNone/>
            </a:pPr>
            <a:r>
              <a:rPr lang="es-MX" sz="2900" dirty="0"/>
              <a:t>Utilidad fiscal del ejercicio por el que calcule el coeficiente de utilidad</a:t>
            </a:r>
          </a:p>
          <a:p>
            <a:pPr marL="0" indent="0">
              <a:lnSpc>
                <a:spcPct val="120000"/>
              </a:lnSpc>
              <a:spcBef>
                <a:spcPts val="0"/>
              </a:spcBef>
              <a:buNone/>
            </a:pPr>
            <a:r>
              <a:rPr lang="es-MX" sz="2900" b="1" dirty="0">
                <a:solidFill>
                  <a:srgbClr val="FF0000"/>
                </a:solidFill>
              </a:rPr>
              <a:t>+</a:t>
            </a:r>
            <a:r>
              <a:rPr lang="es-MX" sz="2900" dirty="0"/>
              <a:t> Deducción inmediata de la inversión de bienes nuevos de activo fijo </a:t>
            </a:r>
          </a:p>
          <a:p>
            <a:pPr marL="0" indent="0">
              <a:lnSpc>
                <a:spcPct val="120000"/>
              </a:lnSpc>
              <a:spcBef>
                <a:spcPts val="0"/>
              </a:spcBef>
              <a:buNone/>
            </a:pPr>
            <a:r>
              <a:rPr lang="es-MX" sz="2900" b="1" dirty="0">
                <a:solidFill>
                  <a:srgbClr val="FF0000"/>
                </a:solidFill>
              </a:rPr>
              <a:t>=</a:t>
            </a:r>
            <a:r>
              <a:rPr lang="es-MX" sz="2900" dirty="0"/>
              <a:t> Utilidad fiscal adicionada</a:t>
            </a:r>
          </a:p>
          <a:p>
            <a:pPr marL="0" indent="0">
              <a:lnSpc>
                <a:spcPct val="120000"/>
              </a:lnSpc>
              <a:spcBef>
                <a:spcPts val="0"/>
              </a:spcBef>
              <a:buNone/>
            </a:pPr>
            <a:r>
              <a:rPr lang="es-MX" sz="2900" b="1" dirty="0">
                <a:solidFill>
                  <a:srgbClr val="FF0000"/>
                </a:solidFill>
              </a:rPr>
              <a:t>∕  </a:t>
            </a:r>
            <a:r>
              <a:rPr lang="es-MX" sz="2900" dirty="0"/>
              <a:t> Ingresos nominales del ejercicio por el que se calcula el coeficiente de utilidad.</a:t>
            </a:r>
          </a:p>
          <a:p>
            <a:pPr marL="0" indent="0">
              <a:lnSpc>
                <a:spcPct val="120000"/>
              </a:lnSpc>
              <a:spcBef>
                <a:spcPts val="0"/>
              </a:spcBef>
              <a:buNone/>
            </a:pPr>
            <a:r>
              <a:rPr lang="es-MX" sz="2900" b="1" dirty="0">
                <a:solidFill>
                  <a:srgbClr val="FF0000"/>
                </a:solidFill>
              </a:rPr>
              <a:t>=</a:t>
            </a:r>
            <a:r>
              <a:rPr lang="es-MX" sz="2900" dirty="0"/>
              <a:t> </a:t>
            </a:r>
            <a:r>
              <a:rPr lang="es-MX" sz="2900" b="1" dirty="0"/>
              <a:t>Coeficiente de utilidad </a:t>
            </a:r>
          </a:p>
          <a:p>
            <a:endParaRPr lang="es-MX" dirty="0"/>
          </a:p>
        </p:txBody>
      </p:sp>
      <p:sp>
        <p:nvSpPr>
          <p:cNvPr id="7" name="Marcador de texto 6">
            <a:extLst>
              <a:ext uri="{FF2B5EF4-FFF2-40B4-BE49-F238E27FC236}">
                <a16:creationId xmlns:a16="http://schemas.microsoft.com/office/drawing/2014/main" id="{F423AE98-1013-8203-8258-B63160FB2791}"/>
              </a:ext>
            </a:extLst>
          </p:cNvPr>
          <p:cNvSpPr>
            <a:spLocks noGrp="1"/>
          </p:cNvSpPr>
          <p:nvPr>
            <p:ph type="body" sz="quarter" idx="3"/>
          </p:nvPr>
        </p:nvSpPr>
        <p:spPr>
          <a:xfrm>
            <a:off x="6383066" y="1790478"/>
            <a:ext cx="5239512" cy="823912"/>
          </a:xfrm>
        </p:spPr>
        <p:txBody>
          <a:bodyPr/>
          <a:lstStyle/>
          <a:p>
            <a:r>
              <a:rPr lang="es-MX" sz="1800" dirty="0"/>
              <a:t>Cuando se obtuvo </a:t>
            </a:r>
            <a:r>
              <a:rPr lang="es-MX" sz="1800" u="sng" dirty="0"/>
              <a:t>pérdida fiscal </a:t>
            </a:r>
          </a:p>
        </p:txBody>
      </p:sp>
      <p:sp>
        <p:nvSpPr>
          <p:cNvPr id="8" name="Marcador de contenido 7">
            <a:extLst>
              <a:ext uri="{FF2B5EF4-FFF2-40B4-BE49-F238E27FC236}">
                <a16:creationId xmlns:a16="http://schemas.microsoft.com/office/drawing/2014/main" id="{A0D2795A-C9B0-2895-104B-7E974938671C}"/>
              </a:ext>
            </a:extLst>
          </p:cNvPr>
          <p:cNvSpPr>
            <a:spLocks noGrp="1"/>
          </p:cNvSpPr>
          <p:nvPr>
            <p:ph sz="quarter" idx="4"/>
          </p:nvPr>
        </p:nvSpPr>
        <p:spPr>
          <a:xfrm>
            <a:off x="6383066" y="2998282"/>
            <a:ext cx="5580334" cy="3310443"/>
          </a:xfrm>
        </p:spPr>
        <p:txBody>
          <a:bodyPr>
            <a:normAutofit fontScale="55000" lnSpcReduction="20000"/>
          </a:bodyPr>
          <a:lstStyle/>
          <a:p>
            <a:pPr marL="0" indent="0">
              <a:lnSpc>
                <a:spcPct val="120000"/>
              </a:lnSpc>
              <a:spcBef>
                <a:spcPts val="0"/>
              </a:spcBef>
              <a:buNone/>
            </a:pPr>
            <a:r>
              <a:rPr lang="es-MX" sz="3300" dirty="0"/>
              <a:t>Pérdida fiscal del ejercicio por el que se calcule el coeficiente de utilidad </a:t>
            </a:r>
          </a:p>
          <a:p>
            <a:pPr marL="0" indent="0">
              <a:lnSpc>
                <a:spcPct val="120000"/>
              </a:lnSpc>
              <a:spcBef>
                <a:spcPts val="0"/>
              </a:spcBef>
              <a:buNone/>
            </a:pPr>
            <a:r>
              <a:rPr lang="es-MX" sz="3300" b="1" dirty="0">
                <a:solidFill>
                  <a:srgbClr val="FF0000"/>
                </a:solidFill>
              </a:rPr>
              <a:t>- </a:t>
            </a:r>
            <a:r>
              <a:rPr lang="es-MX" sz="3300" dirty="0"/>
              <a:t>Deducción inmediata de la inversión de bienes nuevos de activo fijo </a:t>
            </a:r>
          </a:p>
          <a:p>
            <a:pPr marL="0" indent="0">
              <a:lnSpc>
                <a:spcPct val="120000"/>
              </a:lnSpc>
              <a:spcBef>
                <a:spcPts val="0"/>
              </a:spcBef>
              <a:buNone/>
            </a:pPr>
            <a:r>
              <a:rPr lang="es-MX" sz="3300" b="1" dirty="0">
                <a:solidFill>
                  <a:srgbClr val="FF0000"/>
                </a:solidFill>
              </a:rPr>
              <a:t>=</a:t>
            </a:r>
            <a:r>
              <a:rPr lang="es-MX" sz="3300" dirty="0"/>
              <a:t> Resultado (solo se obtendrá coeficiente de utilidad cuando la deducción inmediata sea mayor que la pérdida fiscal). </a:t>
            </a:r>
          </a:p>
          <a:p>
            <a:pPr marL="0" indent="0">
              <a:lnSpc>
                <a:spcPct val="120000"/>
              </a:lnSpc>
              <a:spcBef>
                <a:spcPts val="0"/>
              </a:spcBef>
              <a:buNone/>
            </a:pPr>
            <a:r>
              <a:rPr lang="es-MX" sz="3300" b="1" dirty="0">
                <a:solidFill>
                  <a:srgbClr val="FF0000"/>
                </a:solidFill>
              </a:rPr>
              <a:t>/</a:t>
            </a:r>
            <a:r>
              <a:rPr lang="es-MX" sz="3300" dirty="0"/>
              <a:t> Ingresos nominales del ejercicio por el que se calcula el coeficiente de utilidad </a:t>
            </a:r>
          </a:p>
          <a:p>
            <a:pPr marL="0" indent="0">
              <a:lnSpc>
                <a:spcPct val="120000"/>
              </a:lnSpc>
              <a:spcBef>
                <a:spcPts val="0"/>
              </a:spcBef>
              <a:buNone/>
            </a:pPr>
            <a:r>
              <a:rPr lang="es-MX" sz="3300" b="1" dirty="0">
                <a:solidFill>
                  <a:srgbClr val="FF0000"/>
                </a:solidFill>
              </a:rPr>
              <a:t>=</a:t>
            </a:r>
            <a:r>
              <a:rPr lang="es-MX" sz="3300" dirty="0"/>
              <a:t> </a:t>
            </a:r>
            <a:r>
              <a:rPr lang="es-MX" sz="3300" b="1" dirty="0"/>
              <a:t>Coeficiente de Utilidad </a:t>
            </a:r>
          </a:p>
          <a:p>
            <a:pPr marL="0" indent="0">
              <a:buNone/>
            </a:pPr>
            <a:endParaRPr lang="es-MX" dirty="0"/>
          </a:p>
        </p:txBody>
      </p:sp>
    </p:spTree>
    <p:extLst>
      <p:ext uri="{BB962C8B-B14F-4D97-AF65-F5344CB8AC3E}">
        <p14:creationId xmlns:p14="http://schemas.microsoft.com/office/powerpoint/2010/main" val="256284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D610AF-E10D-4C9C-72EC-335438377691}"/>
              </a:ext>
            </a:extLst>
          </p:cNvPr>
          <p:cNvSpPr>
            <a:spLocks noGrp="1"/>
          </p:cNvSpPr>
          <p:nvPr>
            <p:ph type="title"/>
          </p:nvPr>
        </p:nvSpPr>
        <p:spPr>
          <a:xfrm>
            <a:off x="1972687" y="102739"/>
            <a:ext cx="7335835" cy="1268984"/>
          </a:xfrm>
        </p:spPr>
        <p:txBody>
          <a:bodyPr>
            <a:normAutofit/>
          </a:bodyPr>
          <a:lstStyle/>
          <a:p>
            <a:r>
              <a:rPr lang="es-MX" dirty="0"/>
              <a:t>Pagos Provisionales de ISR</a:t>
            </a:r>
          </a:p>
        </p:txBody>
      </p:sp>
      <p:sp>
        <p:nvSpPr>
          <p:cNvPr id="7" name="Marcador de contenido 6">
            <a:extLst>
              <a:ext uri="{FF2B5EF4-FFF2-40B4-BE49-F238E27FC236}">
                <a16:creationId xmlns:a16="http://schemas.microsoft.com/office/drawing/2014/main" id="{63C9072C-52AD-37B3-C332-A729345761AB}"/>
              </a:ext>
            </a:extLst>
          </p:cNvPr>
          <p:cNvSpPr>
            <a:spLocks noGrp="1"/>
          </p:cNvSpPr>
          <p:nvPr>
            <p:ph idx="1"/>
          </p:nvPr>
        </p:nvSpPr>
        <p:spPr>
          <a:xfrm>
            <a:off x="780770" y="879400"/>
            <a:ext cx="10171326" cy="5779095"/>
          </a:xfrm>
        </p:spPr>
        <p:txBody>
          <a:bodyPr>
            <a:normAutofit fontScale="32500" lnSpcReduction="20000"/>
          </a:bodyPr>
          <a:lstStyle/>
          <a:p>
            <a:pPr marL="0" indent="0">
              <a:lnSpc>
                <a:spcPct val="90000"/>
              </a:lnSpc>
              <a:buNone/>
            </a:pPr>
            <a:r>
              <a:rPr lang="es-MX" sz="4800" dirty="0"/>
              <a:t>Ingresos totales efectivamente cobrados desde el inicio y hasta el último día del mes al que corresponda el pago</a:t>
            </a:r>
          </a:p>
          <a:p>
            <a:pPr marL="0" indent="0">
              <a:lnSpc>
                <a:spcPct val="90000"/>
              </a:lnSpc>
              <a:buNone/>
            </a:pPr>
            <a:r>
              <a:rPr lang="es-MX" sz="5600" b="1" dirty="0">
                <a:solidFill>
                  <a:srgbClr val="FF0000"/>
                </a:solidFill>
              </a:rPr>
              <a:t>x</a:t>
            </a:r>
            <a:r>
              <a:rPr lang="es-MX" sz="5600" dirty="0"/>
              <a:t> </a:t>
            </a:r>
            <a:r>
              <a:rPr lang="es-MX" sz="4800" dirty="0"/>
              <a:t> Coeficiente de utilidad</a:t>
            </a:r>
          </a:p>
          <a:p>
            <a:pPr marL="0" indent="0">
              <a:lnSpc>
                <a:spcPct val="90000"/>
              </a:lnSpc>
              <a:buNone/>
            </a:pPr>
            <a:r>
              <a:rPr lang="es-MX" sz="5600" b="1" dirty="0">
                <a:solidFill>
                  <a:srgbClr val="FF0000"/>
                </a:solidFill>
              </a:rPr>
              <a:t>=</a:t>
            </a:r>
            <a:r>
              <a:rPr lang="es-MX" sz="5600" dirty="0">
                <a:solidFill>
                  <a:srgbClr val="FF0000"/>
                </a:solidFill>
              </a:rPr>
              <a:t> </a:t>
            </a:r>
            <a:r>
              <a:rPr lang="es-MX" sz="4800" dirty="0">
                <a:solidFill>
                  <a:srgbClr val="FF0000"/>
                </a:solidFill>
              </a:rPr>
              <a:t> </a:t>
            </a:r>
            <a:r>
              <a:rPr lang="es-MX" sz="4800" dirty="0"/>
              <a:t>Utilidad fiscal para el pago provisional</a:t>
            </a:r>
          </a:p>
          <a:p>
            <a:pPr marL="0" indent="0">
              <a:lnSpc>
                <a:spcPct val="90000"/>
              </a:lnSpc>
              <a:buNone/>
            </a:pPr>
            <a:r>
              <a:rPr lang="es-MX" sz="5600" b="1" dirty="0">
                <a:solidFill>
                  <a:srgbClr val="FF0000"/>
                </a:solidFill>
              </a:rPr>
              <a:t>-</a:t>
            </a:r>
            <a:r>
              <a:rPr lang="es-MX" sz="5600" dirty="0">
                <a:solidFill>
                  <a:srgbClr val="FF0000"/>
                </a:solidFill>
              </a:rPr>
              <a:t> </a:t>
            </a:r>
            <a:r>
              <a:rPr lang="es-MX" sz="4800" dirty="0"/>
              <a:t> Pérdidas fiscales pendientes de amortizar de ejercicio anteriores, actualizadas</a:t>
            </a:r>
          </a:p>
          <a:p>
            <a:pPr marL="0" indent="0">
              <a:lnSpc>
                <a:spcPct val="90000"/>
              </a:lnSpc>
              <a:buNone/>
            </a:pPr>
            <a:r>
              <a:rPr lang="es-MX" sz="4800" b="1" dirty="0">
                <a:solidFill>
                  <a:srgbClr val="FF0000"/>
                </a:solidFill>
              </a:rPr>
              <a:t>=</a:t>
            </a:r>
            <a:r>
              <a:rPr lang="es-MX" sz="4800" dirty="0"/>
              <a:t>  Utilidad fiscal previa para el pago provisional</a:t>
            </a:r>
          </a:p>
          <a:p>
            <a:pPr marL="0" indent="0">
              <a:lnSpc>
                <a:spcPct val="90000"/>
              </a:lnSpc>
              <a:buNone/>
            </a:pPr>
            <a:r>
              <a:rPr lang="es-MX" sz="5600" b="1" dirty="0">
                <a:solidFill>
                  <a:srgbClr val="FF0000"/>
                </a:solidFill>
              </a:rPr>
              <a:t>-</a:t>
            </a:r>
            <a:r>
              <a:rPr lang="es-MX" sz="5600" dirty="0">
                <a:solidFill>
                  <a:srgbClr val="FF0000"/>
                </a:solidFill>
              </a:rPr>
              <a:t> </a:t>
            </a:r>
            <a:r>
              <a:rPr lang="es-MX" sz="4800" dirty="0">
                <a:solidFill>
                  <a:srgbClr val="FF0000"/>
                </a:solidFill>
              </a:rPr>
              <a:t> </a:t>
            </a:r>
            <a:r>
              <a:rPr lang="es-MX" sz="4800" dirty="0"/>
              <a:t>PTU pagada del ejercicio </a:t>
            </a:r>
          </a:p>
          <a:p>
            <a:pPr marL="0" indent="0">
              <a:lnSpc>
                <a:spcPct val="90000"/>
              </a:lnSpc>
              <a:buNone/>
            </a:pPr>
            <a:r>
              <a:rPr lang="es-MX" sz="5600" b="1" dirty="0">
                <a:solidFill>
                  <a:srgbClr val="FF0000"/>
                </a:solidFill>
              </a:rPr>
              <a:t>=</a:t>
            </a:r>
            <a:r>
              <a:rPr lang="es-MX" sz="5600" dirty="0"/>
              <a:t> </a:t>
            </a:r>
            <a:r>
              <a:rPr lang="es-MX" sz="4800" dirty="0"/>
              <a:t> Utilidad fiscal base para el pago provisional</a:t>
            </a:r>
          </a:p>
          <a:p>
            <a:pPr marL="0" indent="0">
              <a:lnSpc>
                <a:spcPct val="90000"/>
              </a:lnSpc>
              <a:buNone/>
            </a:pPr>
            <a:r>
              <a:rPr lang="es-MX" sz="5600" b="1" dirty="0">
                <a:solidFill>
                  <a:srgbClr val="FF0000"/>
                </a:solidFill>
              </a:rPr>
              <a:t>x</a:t>
            </a:r>
            <a:r>
              <a:rPr lang="es-MX" sz="5600" dirty="0"/>
              <a:t> </a:t>
            </a:r>
            <a:r>
              <a:rPr lang="es-MX" sz="4800" dirty="0"/>
              <a:t> Tasa del ISR (30%)</a:t>
            </a:r>
          </a:p>
          <a:p>
            <a:pPr marL="0" indent="0">
              <a:lnSpc>
                <a:spcPct val="90000"/>
              </a:lnSpc>
              <a:buNone/>
            </a:pPr>
            <a:r>
              <a:rPr lang="es-MX" sz="5600" b="1" dirty="0">
                <a:solidFill>
                  <a:srgbClr val="FF0000"/>
                </a:solidFill>
              </a:rPr>
              <a:t>=</a:t>
            </a:r>
            <a:r>
              <a:rPr lang="es-MX" sz="4800" dirty="0"/>
              <a:t>  ISR del periodo </a:t>
            </a:r>
          </a:p>
          <a:p>
            <a:pPr marL="0" indent="0">
              <a:lnSpc>
                <a:spcPct val="90000"/>
              </a:lnSpc>
              <a:buNone/>
            </a:pPr>
            <a:r>
              <a:rPr lang="es-MX" sz="5600" b="1" dirty="0">
                <a:solidFill>
                  <a:srgbClr val="FF0000"/>
                </a:solidFill>
              </a:rPr>
              <a:t>-</a:t>
            </a:r>
            <a:r>
              <a:rPr lang="es-MX" sz="4800" dirty="0">
                <a:solidFill>
                  <a:srgbClr val="FF0000"/>
                </a:solidFill>
              </a:rPr>
              <a:t>  </a:t>
            </a:r>
            <a:r>
              <a:rPr lang="es-MX" sz="4800" dirty="0"/>
              <a:t>Pagos provisionales del ejercicio efectuados con anterioridad</a:t>
            </a:r>
          </a:p>
          <a:p>
            <a:pPr marL="0" indent="0">
              <a:lnSpc>
                <a:spcPct val="90000"/>
              </a:lnSpc>
              <a:buNone/>
            </a:pPr>
            <a:r>
              <a:rPr lang="es-MX" sz="5600" b="1" dirty="0">
                <a:solidFill>
                  <a:srgbClr val="FF0000"/>
                </a:solidFill>
              </a:rPr>
              <a:t>-</a:t>
            </a:r>
            <a:r>
              <a:rPr lang="es-MX" sz="5600" dirty="0">
                <a:solidFill>
                  <a:srgbClr val="FF0000"/>
                </a:solidFill>
              </a:rPr>
              <a:t> </a:t>
            </a:r>
            <a:r>
              <a:rPr lang="es-MX" sz="4800" dirty="0">
                <a:solidFill>
                  <a:srgbClr val="FF0000"/>
                </a:solidFill>
              </a:rPr>
              <a:t> </a:t>
            </a:r>
            <a:r>
              <a:rPr lang="es-MX" sz="4800" dirty="0"/>
              <a:t>Retenciones del ISR por pago de interés en el periodo en los términos del art. 54 de la LISR</a:t>
            </a:r>
          </a:p>
          <a:p>
            <a:pPr marL="0" indent="0">
              <a:lnSpc>
                <a:spcPct val="90000"/>
              </a:lnSpc>
              <a:buNone/>
            </a:pPr>
            <a:r>
              <a:rPr lang="es-MX" sz="5600" b="1" dirty="0">
                <a:solidFill>
                  <a:srgbClr val="FF0000"/>
                </a:solidFill>
              </a:rPr>
              <a:t>=</a:t>
            </a:r>
            <a:r>
              <a:rPr lang="es-MX" sz="4800" b="1" dirty="0">
                <a:solidFill>
                  <a:srgbClr val="FF0000"/>
                </a:solidFill>
              </a:rPr>
              <a:t> </a:t>
            </a:r>
            <a:r>
              <a:rPr lang="es-MX" sz="4800" dirty="0">
                <a:solidFill>
                  <a:srgbClr val="FF0000"/>
                </a:solidFill>
              </a:rPr>
              <a:t> </a:t>
            </a:r>
            <a:r>
              <a:rPr lang="es-MX" sz="4800" dirty="0"/>
              <a:t>Pago provisional del mes (cuando el resultado sea positivo)</a:t>
            </a:r>
          </a:p>
          <a:p>
            <a:pPr marL="0" indent="0">
              <a:lnSpc>
                <a:spcPct val="90000"/>
              </a:lnSpc>
              <a:buNone/>
            </a:pPr>
            <a:r>
              <a:rPr lang="es-MX" sz="5600" b="1" dirty="0">
                <a:solidFill>
                  <a:srgbClr val="FF0000"/>
                </a:solidFill>
              </a:rPr>
              <a:t>-</a:t>
            </a:r>
            <a:r>
              <a:rPr lang="es-MX" sz="4800" dirty="0"/>
              <a:t>  Subsidio para el empleo efectivamente pagado e los trabajadores en el periodo que comprenda el pago provisional</a:t>
            </a:r>
          </a:p>
          <a:p>
            <a:pPr marL="0" indent="0">
              <a:lnSpc>
                <a:spcPct val="90000"/>
              </a:lnSpc>
              <a:buNone/>
            </a:pPr>
            <a:r>
              <a:rPr lang="es-MX" sz="4800" b="1" dirty="0">
                <a:solidFill>
                  <a:srgbClr val="FF0000"/>
                </a:solidFill>
              </a:rPr>
              <a:t>=</a:t>
            </a:r>
            <a:r>
              <a:rPr lang="es-MX" sz="4800" dirty="0">
                <a:solidFill>
                  <a:srgbClr val="FF0000"/>
                </a:solidFill>
              </a:rPr>
              <a:t>  </a:t>
            </a:r>
            <a:r>
              <a:rPr lang="es-MX" sz="4800" dirty="0"/>
              <a:t>Pago provisional del ISR por enterar. </a:t>
            </a:r>
          </a:p>
          <a:p>
            <a:pPr marL="0" indent="0">
              <a:lnSpc>
                <a:spcPct val="90000"/>
              </a:lnSpc>
              <a:buNone/>
            </a:pPr>
            <a:endParaRPr lang="es-MX" sz="1300" dirty="0"/>
          </a:p>
        </p:txBody>
      </p:sp>
      <p:cxnSp>
        <p:nvCxnSpPr>
          <p:cNvPr id="14" name="Straight Connector 13">
            <a:extLst>
              <a:ext uri="{FF2B5EF4-FFF2-40B4-BE49-F238E27FC236}">
                <a16:creationId xmlns:a16="http://schemas.microsoft.com/office/drawing/2014/main" id="{BA7C2670-8081-9C42-82A1-23BBFAEAA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C054FC3-922A-EC40-AC25-A59AF5378B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7" name="Oval 16">
              <a:extLst>
                <a:ext uri="{FF2B5EF4-FFF2-40B4-BE49-F238E27FC236}">
                  <a16:creationId xmlns:a16="http://schemas.microsoft.com/office/drawing/2014/main" id="{E52B27A6-BDD2-B247-9494-C90C996DB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1">
              <a:extLst>
                <a:ext uri="{FF2B5EF4-FFF2-40B4-BE49-F238E27FC236}">
                  <a16:creationId xmlns:a16="http://schemas.microsoft.com/office/drawing/2014/main" id="{A368B3AC-A3AC-C949-864D-1C05AADBA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2">
              <a:extLst>
                <a:ext uri="{FF2B5EF4-FFF2-40B4-BE49-F238E27FC236}">
                  <a16:creationId xmlns:a16="http://schemas.microsoft.com/office/drawing/2014/main" id="{EB848571-59FE-B34A-8561-FD4325EC1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2F3C3152-8488-E444-BBA7-E9CD62AC1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36756F0-72A6-9F45-86A4-7D8C5E1AC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E18A883-69CF-FB4D-A4F9-6835E196C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6">
              <a:extLst>
                <a:ext uri="{FF2B5EF4-FFF2-40B4-BE49-F238E27FC236}">
                  <a16:creationId xmlns:a16="http://schemas.microsoft.com/office/drawing/2014/main" id="{83415627-4FAA-3B4B-8A88-63E862A5F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47">
              <a:extLst>
                <a:ext uri="{FF2B5EF4-FFF2-40B4-BE49-F238E27FC236}">
                  <a16:creationId xmlns:a16="http://schemas.microsoft.com/office/drawing/2014/main" id="{BF96A3B0-DCC7-1647-8383-429159B1D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48">
              <a:extLst>
                <a:ext uri="{FF2B5EF4-FFF2-40B4-BE49-F238E27FC236}">
                  <a16:creationId xmlns:a16="http://schemas.microsoft.com/office/drawing/2014/main" id="{392468EE-53D9-F243-B2B0-FA9D2A74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49">
              <a:extLst>
                <a:ext uri="{FF2B5EF4-FFF2-40B4-BE49-F238E27FC236}">
                  <a16:creationId xmlns:a16="http://schemas.microsoft.com/office/drawing/2014/main" id="{6C6EB606-ED6D-3D47-B27D-C7736D781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50">
              <a:extLst>
                <a:ext uri="{FF2B5EF4-FFF2-40B4-BE49-F238E27FC236}">
                  <a16:creationId xmlns:a16="http://schemas.microsoft.com/office/drawing/2014/main" id="{1E551583-A0DA-C64D-8385-F579D091E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51">
              <a:extLst>
                <a:ext uri="{FF2B5EF4-FFF2-40B4-BE49-F238E27FC236}">
                  <a16:creationId xmlns:a16="http://schemas.microsoft.com/office/drawing/2014/main" id="{3C9B75DD-4CC7-0143-9DF3-9249A306A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52">
              <a:extLst>
                <a:ext uri="{FF2B5EF4-FFF2-40B4-BE49-F238E27FC236}">
                  <a16:creationId xmlns:a16="http://schemas.microsoft.com/office/drawing/2014/main" id="{59CDD5E1-EB61-2847-B3B3-33771B104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431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6291FD-704C-3D71-102F-583C818841B0}"/>
              </a:ext>
            </a:extLst>
          </p:cNvPr>
          <p:cNvSpPr>
            <a:spLocks noGrp="1"/>
          </p:cNvSpPr>
          <p:nvPr>
            <p:ph type="title"/>
          </p:nvPr>
        </p:nvSpPr>
        <p:spPr>
          <a:xfrm>
            <a:off x="565150" y="770890"/>
            <a:ext cx="7335835" cy="1268984"/>
          </a:xfrm>
        </p:spPr>
        <p:txBody>
          <a:bodyPr>
            <a:normAutofit/>
          </a:bodyPr>
          <a:lstStyle/>
          <a:p>
            <a:r>
              <a:rPr lang="es-MX" dirty="0"/>
              <a:t>Ejemplo </a:t>
            </a:r>
          </a:p>
        </p:txBody>
      </p:sp>
      <p:cxnSp>
        <p:nvCxnSpPr>
          <p:cNvPr id="21" name="Straight Connector 20">
            <a:extLst>
              <a:ext uri="{FF2B5EF4-FFF2-40B4-BE49-F238E27FC236}">
                <a16:creationId xmlns:a16="http://schemas.microsoft.com/office/drawing/2014/main" id="{65824CF1-E973-7D48-9ECB-68CF79EC0D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Marcador de contenido 6">
            <a:extLst>
              <a:ext uri="{FF2B5EF4-FFF2-40B4-BE49-F238E27FC236}">
                <a16:creationId xmlns:a16="http://schemas.microsoft.com/office/drawing/2014/main" id="{A7B3C4F7-ABA8-AF7B-8FFF-5B4307FFC800}"/>
              </a:ext>
            </a:extLst>
          </p:cNvPr>
          <p:cNvGraphicFramePr>
            <a:graphicFrameLocks noGrp="1"/>
          </p:cNvGraphicFramePr>
          <p:nvPr>
            <p:ph idx="1"/>
            <p:extLst>
              <p:ext uri="{D42A27DB-BD31-4B8C-83A1-F6EECF244321}">
                <p14:modId xmlns:p14="http://schemas.microsoft.com/office/powerpoint/2010/main" val="2751746646"/>
              </p:ext>
            </p:extLst>
          </p:nvPr>
        </p:nvGraphicFramePr>
        <p:xfrm>
          <a:off x="1129392" y="2039874"/>
          <a:ext cx="10224408" cy="3721163"/>
        </p:xfrm>
        <a:graphic>
          <a:graphicData uri="http://schemas.openxmlformats.org/drawingml/2006/table">
            <a:tbl>
              <a:tblPr firstRow="1" firstCol="1" bandRow="1">
                <a:noFill/>
                <a:tableStyleId>{5C22544A-7EE6-4342-B048-85BDC9FD1C3A}</a:tableStyleId>
              </a:tblPr>
              <a:tblGrid>
                <a:gridCol w="7831879">
                  <a:extLst>
                    <a:ext uri="{9D8B030D-6E8A-4147-A177-3AD203B41FA5}">
                      <a16:colId xmlns:a16="http://schemas.microsoft.com/office/drawing/2014/main" val="2263612990"/>
                    </a:ext>
                  </a:extLst>
                </a:gridCol>
                <a:gridCol w="2392529">
                  <a:extLst>
                    <a:ext uri="{9D8B030D-6E8A-4147-A177-3AD203B41FA5}">
                      <a16:colId xmlns:a16="http://schemas.microsoft.com/office/drawing/2014/main" val="2410954298"/>
                    </a:ext>
                  </a:extLst>
                </a:gridCol>
              </a:tblGrid>
              <a:tr h="479723">
                <a:tc>
                  <a:txBody>
                    <a:bodyPr/>
                    <a:lstStyle/>
                    <a:p>
                      <a:pPr>
                        <a:lnSpc>
                          <a:spcPct val="107000"/>
                        </a:lnSpc>
                        <a:spcAft>
                          <a:spcPts val="800"/>
                        </a:spcAft>
                      </a:pPr>
                      <a:r>
                        <a:rPr lang="es-MX" sz="2000" b="1" cap="none" spc="0">
                          <a:solidFill>
                            <a:schemeClr val="tx1">
                              <a:lumMod val="75000"/>
                              <a:lumOff val="25000"/>
                            </a:schemeClr>
                          </a:solidFill>
                          <a:effectLst/>
                          <a:highlight>
                            <a:srgbClr val="000080"/>
                          </a:highlight>
                        </a:rPr>
                        <a:t>Ingresos totales efectivamente cobrados</a:t>
                      </a:r>
                      <a:endParaRPr lang="es-MX" sz="2000" b="1" cap="none" spc="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nSpc>
                          <a:spcPct val="107000"/>
                        </a:lnSpc>
                        <a:spcAft>
                          <a:spcPts val="800"/>
                        </a:spcAft>
                      </a:pPr>
                      <a:r>
                        <a:rPr lang="es-MX" sz="2000" b="1" cap="none" spc="0" dirty="0">
                          <a:solidFill>
                            <a:schemeClr val="tx1">
                              <a:lumMod val="75000"/>
                              <a:lumOff val="25000"/>
                            </a:schemeClr>
                          </a:solidFill>
                          <a:effectLst/>
                          <a:highlight>
                            <a:srgbClr val="000080"/>
                          </a:highlight>
                        </a:rPr>
                        <a:t>$ 640,000</a:t>
                      </a:r>
                      <a:endParaRPr lang="es-MX" sz="2000" b="1" cap="none" spc="0" dirty="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228513931"/>
                  </a:ext>
                </a:extLst>
              </a:tr>
              <a:tr h="405180">
                <a:tc>
                  <a:txBody>
                    <a:bodyPr/>
                    <a:lstStyle/>
                    <a:p>
                      <a:pPr>
                        <a:lnSpc>
                          <a:spcPct val="107000"/>
                        </a:lnSpc>
                        <a:spcAft>
                          <a:spcPts val="800"/>
                        </a:spcAft>
                      </a:pPr>
                      <a:r>
                        <a:rPr lang="es-MX" sz="1600" b="1" cap="none" spc="0" dirty="0">
                          <a:solidFill>
                            <a:schemeClr val="tx1">
                              <a:lumMod val="75000"/>
                              <a:lumOff val="25000"/>
                            </a:schemeClr>
                          </a:solidFill>
                          <a:effectLst/>
                          <a:highlight>
                            <a:srgbClr val="000080"/>
                          </a:highlight>
                        </a:rPr>
                        <a:t>Coeficiente de utilidad obtenido con los datos del ejercicio 2020</a:t>
                      </a:r>
                      <a:endParaRPr lang="es-MX" sz="1600" b="1" cap="none" spc="0" dirty="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0.0457</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772762478"/>
                  </a:ext>
                </a:extLst>
              </a:tr>
              <a:tr h="405180">
                <a:tc>
                  <a:txBody>
                    <a:bodyPr/>
                    <a:lstStyle/>
                    <a:p>
                      <a:pPr>
                        <a:lnSpc>
                          <a:spcPct val="107000"/>
                        </a:lnSpc>
                        <a:spcAft>
                          <a:spcPts val="800"/>
                        </a:spcAft>
                      </a:pPr>
                      <a:r>
                        <a:rPr lang="es-MX" sz="1600" b="1" cap="none" spc="0" dirty="0">
                          <a:solidFill>
                            <a:schemeClr val="tx1">
                              <a:lumMod val="75000"/>
                              <a:lumOff val="25000"/>
                            </a:schemeClr>
                          </a:solidFill>
                          <a:effectLst/>
                          <a:highlight>
                            <a:srgbClr val="000080"/>
                          </a:highlight>
                        </a:rPr>
                        <a:t>Pérdidas fiscales pendientes de amortizar de ejercicio anteriores, actualizadas</a:t>
                      </a:r>
                      <a:endParaRPr lang="es-MX" sz="1600" b="1" cap="none" spc="0" dirty="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$ 18,000</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253870945"/>
                  </a:ext>
                </a:extLst>
              </a:tr>
              <a:tr h="405180">
                <a:tc>
                  <a:txBody>
                    <a:bodyPr/>
                    <a:lstStyle/>
                    <a:p>
                      <a:pPr>
                        <a:lnSpc>
                          <a:spcPct val="107000"/>
                        </a:lnSpc>
                        <a:spcAft>
                          <a:spcPts val="800"/>
                        </a:spcAft>
                      </a:pPr>
                      <a:r>
                        <a:rPr lang="es-MX" sz="1600" b="1" cap="none" spc="0">
                          <a:solidFill>
                            <a:schemeClr val="tx1">
                              <a:lumMod val="75000"/>
                              <a:lumOff val="25000"/>
                            </a:schemeClr>
                          </a:solidFill>
                          <a:effectLst/>
                          <a:highlight>
                            <a:srgbClr val="000080"/>
                          </a:highlight>
                        </a:rPr>
                        <a:t>Retención por pago de intereses en los términos del artículo 54 de LISR</a:t>
                      </a:r>
                      <a:endParaRPr lang="es-MX" sz="1600" b="1" cap="none" spc="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$ 200</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124665752"/>
                  </a:ext>
                </a:extLst>
              </a:tr>
              <a:tr h="405180">
                <a:tc>
                  <a:txBody>
                    <a:bodyPr/>
                    <a:lstStyle/>
                    <a:p>
                      <a:pPr>
                        <a:lnSpc>
                          <a:spcPct val="107000"/>
                        </a:lnSpc>
                        <a:spcAft>
                          <a:spcPts val="800"/>
                        </a:spcAft>
                      </a:pPr>
                      <a:r>
                        <a:rPr lang="es-MX" sz="1600" b="1" cap="none" spc="0">
                          <a:solidFill>
                            <a:schemeClr val="tx1">
                              <a:lumMod val="75000"/>
                              <a:lumOff val="25000"/>
                            </a:schemeClr>
                          </a:solidFill>
                          <a:effectLst/>
                          <a:highlight>
                            <a:srgbClr val="000080"/>
                          </a:highlight>
                        </a:rPr>
                        <a:t>Subsidio para el empleo efectivamente pagado a los trabajadores </a:t>
                      </a:r>
                      <a:endParaRPr lang="es-MX" sz="1600" b="1" cap="none" spc="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$ 400 </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765038756"/>
                  </a:ext>
                </a:extLst>
              </a:tr>
              <a:tr h="405180">
                <a:tc>
                  <a:txBody>
                    <a:bodyPr/>
                    <a:lstStyle/>
                    <a:p>
                      <a:pPr>
                        <a:lnSpc>
                          <a:spcPct val="107000"/>
                        </a:lnSpc>
                        <a:spcAft>
                          <a:spcPts val="800"/>
                        </a:spcAft>
                      </a:pPr>
                      <a:r>
                        <a:rPr lang="es-MX" sz="1600" b="1" cap="none" spc="0">
                          <a:solidFill>
                            <a:schemeClr val="tx1">
                              <a:lumMod val="75000"/>
                              <a:lumOff val="25000"/>
                            </a:schemeClr>
                          </a:solidFill>
                          <a:effectLst/>
                          <a:highlight>
                            <a:srgbClr val="000080"/>
                          </a:highlight>
                        </a:rPr>
                        <a:t>Otros</a:t>
                      </a:r>
                      <a:endParaRPr lang="es-MX" sz="1600" b="1" cap="none" spc="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 </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33602501"/>
                  </a:ext>
                </a:extLst>
              </a:tr>
              <a:tr h="405180">
                <a:tc>
                  <a:txBody>
                    <a:bodyPr/>
                    <a:lstStyle/>
                    <a:p>
                      <a:pPr>
                        <a:lnSpc>
                          <a:spcPct val="107000"/>
                        </a:lnSpc>
                        <a:spcAft>
                          <a:spcPts val="800"/>
                        </a:spcAft>
                      </a:pPr>
                      <a:r>
                        <a:rPr lang="es-MX" sz="1600" b="1" cap="none" spc="0" dirty="0">
                          <a:solidFill>
                            <a:schemeClr val="tx1">
                              <a:lumMod val="75000"/>
                              <a:lumOff val="25000"/>
                            </a:schemeClr>
                          </a:solidFill>
                          <a:effectLst/>
                          <a:highlight>
                            <a:srgbClr val="000080"/>
                          </a:highlight>
                        </a:rPr>
                        <a:t>PTU pagada en el 2021</a:t>
                      </a:r>
                      <a:endParaRPr lang="es-MX" sz="1600" b="1" cap="none" spc="0" dirty="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$ 0</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619477779"/>
                  </a:ext>
                </a:extLst>
              </a:tr>
              <a:tr h="405180">
                <a:tc>
                  <a:txBody>
                    <a:bodyPr/>
                    <a:lstStyle/>
                    <a:p>
                      <a:pPr>
                        <a:lnSpc>
                          <a:spcPct val="107000"/>
                        </a:lnSpc>
                        <a:spcAft>
                          <a:spcPts val="800"/>
                        </a:spcAft>
                      </a:pPr>
                      <a:r>
                        <a:rPr lang="es-MX" sz="1600" b="1" cap="none" spc="0" dirty="0">
                          <a:solidFill>
                            <a:schemeClr val="tx1">
                              <a:lumMod val="75000"/>
                              <a:lumOff val="25000"/>
                            </a:schemeClr>
                          </a:solidFill>
                          <a:effectLst/>
                          <a:highlight>
                            <a:srgbClr val="000080"/>
                          </a:highlight>
                        </a:rPr>
                        <a:t>Tasa del ISR para el 2021</a:t>
                      </a:r>
                      <a:endParaRPr lang="es-MX" sz="1600" b="1" cap="none" spc="0" dirty="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a:lnSpc>
                          <a:spcPct val="107000"/>
                        </a:lnSpc>
                        <a:spcAft>
                          <a:spcPts val="800"/>
                        </a:spcAft>
                      </a:pPr>
                      <a:r>
                        <a:rPr lang="es-MX" sz="1600" cap="none" spc="0">
                          <a:solidFill>
                            <a:schemeClr val="tx1">
                              <a:lumMod val="75000"/>
                              <a:lumOff val="25000"/>
                            </a:schemeClr>
                          </a:solidFill>
                          <a:effectLst/>
                        </a:rPr>
                        <a:t>30%</a:t>
                      </a:r>
                      <a:endParaRPr lang="es-MX" sz="1600" cap="none" spc="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29861373"/>
                  </a:ext>
                </a:extLst>
              </a:tr>
              <a:tr h="405180">
                <a:tc>
                  <a:txBody>
                    <a:bodyPr/>
                    <a:lstStyle/>
                    <a:p>
                      <a:pPr>
                        <a:lnSpc>
                          <a:spcPct val="107000"/>
                        </a:lnSpc>
                        <a:spcAft>
                          <a:spcPts val="800"/>
                        </a:spcAft>
                      </a:pPr>
                      <a:r>
                        <a:rPr lang="es-MX" sz="1600" b="1" cap="none" spc="0" dirty="0">
                          <a:solidFill>
                            <a:schemeClr val="tx1">
                              <a:lumMod val="75000"/>
                              <a:lumOff val="25000"/>
                            </a:schemeClr>
                          </a:solidFill>
                          <a:effectLst/>
                          <a:highlight>
                            <a:srgbClr val="000080"/>
                          </a:highlight>
                        </a:rPr>
                        <a:t>Pagos provisionales del ejercicio efectuados con anterioridad </a:t>
                      </a:r>
                      <a:endParaRPr lang="es-MX" sz="1600" b="1" cap="none" spc="0" dirty="0">
                        <a:solidFill>
                          <a:schemeClr val="tx1">
                            <a:lumMod val="75000"/>
                            <a:lumOff val="25000"/>
                          </a:schemeClr>
                        </a:solidFill>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19050" cap="flat" cmpd="sng" algn="ctr">
                      <a:noFill/>
                      <a:prstDash val="solid"/>
                    </a:lnL>
                    <a:lnR w="9525" cap="flat" cmpd="sng" algn="ctr">
                      <a:solidFill>
                        <a:srgbClr val="C7C6C1"/>
                      </a:solidFill>
                      <a:prstDash val="solid"/>
                    </a:lnR>
                    <a:lnT w="12700" cmpd="sng">
                      <a:noFill/>
                      <a:prstDash val="solid"/>
                    </a:lnT>
                    <a:lnB w="9525" cap="flat" cmpd="sng" algn="ctr">
                      <a:solidFill>
                        <a:srgbClr val="C7C6C1"/>
                      </a:solidFill>
                      <a:prstDash val="solid"/>
                    </a:lnB>
                    <a:noFill/>
                  </a:tcPr>
                </a:tc>
                <a:tc>
                  <a:txBody>
                    <a:bodyPr/>
                    <a:lstStyle/>
                    <a:p>
                      <a:pPr>
                        <a:lnSpc>
                          <a:spcPct val="107000"/>
                        </a:lnSpc>
                        <a:spcAft>
                          <a:spcPts val="800"/>
                        </a:spcAft>
                      </a:pPr>
                      <a:r>
                        <a:rPr lang="es-MX" sz="1600" cap="none" spc="0" dirty="0">
                          <a:solidFill>
                            <a:schemeClr val="tx1">
                              <a:lumMod val="75000"/>
                              <a:lumOff val="25000"/>
                            </a:schemeClr>
                          </a:solidFill>
                          <a:effectLst/>
                        </a:rPr>
                        <a:t>$ 2,500</a:t>
                      </a:r>
                      <a:endParaRPr lang="es-MX" sz="1600" cap="none" spc="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474" marR="115856" marT="77237" marB="77237">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843417133"/>
                  </a:ext>
                </a:extLst>
              </a:tr>
            </a:tbl>
          </a:graphicData>
        </a:graphic>
      </p:graphicFrame>
    </p:spTree>
    <p:extLst>
      <p:ext uri="{BB962C8B-B14F-4D97-AF65-F5344CB8AC3E}">
        <p14:creationId xmlns:p14="http://schemas.microsoft.com/office/powerpoint/2010/main" val="269890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6426E-F6F6-4A7C-9181-8C3090996261}"/>
              </a:ext>
            </a:extLst>
          </p:cNvPr>
          <p:cNvSpPr>
            <a:spLocks noGrp="1"/>
          </p:cNvSpPr>
          <p:nvPr>
            <p:ph type="title"/>
          </p:nvPr>
        </p:nvSpPr>
        <p:spPr>
          <a:xfrm>
            <a:off x="6205538" y="350788"/>
            <a:ext cx="5435599" cy="1332000"/>
          </a:xfrm>
        </p:spPr>
        <p:txBody>
          <a:bodyPr wrap="square" rtlCol="0" anchor="t">
            <a:normAutofit/>
          </a:bodyPr>
          <a:lstStyle/>
          <a:p>
            <a:pPr rtl="0"/>
            <a:r>
              <a:rPr lang="es-ES" sz="6000" dirty="0"/>
              <a:t>Índice </a:t>
            </a:r>
          </a:p>
        </p:txBody>
      </p:sp>
      <p:sp>
        <p:nvSpPr>
          <p:cNvPr id="3" name="Marcador de contenido 2">
            <a:extLst>
              <a:ext uri="{FF2B5EF4-FFF2-40B4-BE49-F238E27FC236}">
                <a16:creationId xmlns:a16="http://schemas.microsoft.com/office/drawing/2014/main" id="{D3B60D6F-4D0F-4D33-B2A7-159C8583FF00}"/>
              </a:ext>
            </a:extLst>
          </p:cNvPr>
          <p:cNvSpPr>
            <a:spLocks noGrp="1"/>
          </p:cNvSpPr>
          <p:nvPr>
            <p:ph sz="half" idx="1"/>
          </p:nvPr>
        </p:nvSpPr>
        <p:spPr>
          <a:xfrm>
            <a:off x="550862" y="1682788"/>
            <a:ext cx="5654676" cy="3995650"/>
          </a:xfrm>
        </p:spPr>
        <p:txBody>
          <a:bodyPr wrap="square" rtlCol="0">
            <a:normAutofit/>
          </a:bodyPr>
          <a:lstStyle/>
          <a:p>
            <a:pPr marL="457200" indent="-457200" rtl="0">
              <a:buFont typeface="+mj-lt"/>
              <a:buAutoNum type="arabicPeriod"/>
            </a:pPr>
            <a:r>
              <a:rPr lang="es-ES" sz="2800" dirty="0">
                <a:solidFill>
                  <a:srgbClr val="FFFFFF"/>
                </a:solidFill>
              </a:rPr>
              <a:t>¿Qué son los Impuestos por Pagar?</a:t>
            </a:r>
          </a:p>
          <a:p>
            <a:pPr marL="457200" indent="-457200" rtl="0">
              <a:buFont typeface="+mj-lt"/>
              <a:buAutoNum type="arabicPeriod"/>
            </a:pPr>
            <a:r>
              <a:rPr lang="es-ES" sz="2800" dirty="0">
                <a:solidFill>
                  <a:srgbClr val="FFFFFF"/>
                </a:solidFill>
              </a:rPr>
              <a:t>IVA e ISR</a:t>
            </a:r>
          </a:p>
          <a:p>
            <a:pPr marL="457200" indent="-457200" rtl="0">
              <a:buFont typeface="+mj-lt"/>
              <a:buAutoNum type="arabicPeriod"/>
            </a:pPr>
            <a:r>
              <a:rPr lang="es-ES" sz="2800" dirty="0">
                <a:solidFill>
                  <a:srgbClr val="FFFFFF"/>
                </a:solidFill>
              </a:rPr>
              <a:t>Riesgos </a:t>
            </a:r>
          </a:p>
          <a:p>
            <a:pPr marL="457200" indent="-457200" rtl="0">
              <a:buFont typeface="+mj-lt"/>
              <a:buAutoNum type="arabicPeriod"/>
            </a:pPr>
            <a:r>
              <a:rPr lang="es-ES" sz="2800" dirty="0">
                <a:solidFill>
                  <a:srgbClr val="FFFFFF"/>
                </a:solidFill>
              </a:rPr>
              <a:t>Procedimientos </a:t>
            </a:r>
          </a:p>
          <a:p>
            <a:pPr marL="457200" indent="-457200" rtl="0">
              <a:buFont typeface="+mj-lt"/>
              <a:buAutoNum type="arabicPeriod"/>
            </a:pPr>
            <a:r>
              <a:rPr lang="es-ES" sz="2800" dirty="0">
                <a:solidFill>
                  <a:srgbClr val="FFFFFF"/>
                </a:solidFill>
              </a:rPr>
              <a:t>Conclusión </a:t>
            </a:r>
          </a:p>
          <a:p>
            <a:pPr rtl="0"/>
            <a:endParaRPr lang="es-ES" dirty="0"/>
          </a:p>
        </p:txBody>
      </p:sp>
      <p:pic>
        <p:nvPicPr>
          <p:cNvPr id="29" name="Marcador de contenido 28">
            <a:extLst>
              <a:ext uri="{FF2B5EF4-FFF2-40B4-BE49-F238E27FC236}">
                <a16:creationId xmlns:a16="http://schemas.microsoft.com/office/drawing/2014/main" id="{A9A757C5-5D94-D4EF-63C9-25E46D84B7B8}"/>
              </a:ext>
            </a:extLst>
          </p:cNvPr>
          <p:cNvPicPr>
            <a:picLocks noGrp="1" noChangeAspect="1"/>
          </p:cNvPicPr>
          <p:nvPr>
            <p:ph sz="half" idx="2"/>
          </p:nvPr>
        </p:nvPicPr>
        <p:blipFill rotWithShape="1">
          <a:blip r:embed="rId2"/>
          <a:srcRect r="9875" b="1"/>
          <a:stretch/>
        </p:blipFill>
        <p:spPr>
          <a:xfrm>
            <a:off x="6205538" y="1828800"/>
            <a:ext cx="5435600" cy="3995650"/>
          </a:xfrm>
          <a:prstGeom prst="rect">
            <a:avLst/>
          </a:prstGeom>
          <a:noFill/>
        </p:spPr>
      </p:pic>
      <p:sp>
        <p:nvSpPr>
          <p:cNvPr id="15" name="Marcador de número de diapositiva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wrap="square" rtlCol="0" anchor="ctr">
            <a:normAutofit/>
          </a:bodyPr>
          <a:lstStyle/>
          <a:p>
            <a:pPr rtl="0">
              <a:spcAft>
                <a:spcPts val="600"/>
              </a:spcAft>
            </a:pPr>
            <a:fld id="{DBA1B0FB-D917-4C8C-928F-313BD683BF39}" type="slidenum">
              <a:rPr lang="es-ES" smtClean="0"/>
              <a:pPr rtl="0">
                <a:spcAft>
                  <a:spcPts val="600"/>
                </a:spcAft>
              </a:pPr>
              <a:t>2</a:t>
            </a:fld>
            <a:endParaRPr lang="es-E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44499D-62D3-6380-18E1-F350848AA7D1}"/>
              </a:ext>
            </a:extLst>
          </p:cNvPr>
          <p:cNvSpPr>
            <a:spLocks noGrp="1"/>
          </p:cNvSpPr>
          <p:nvPr>
            <p:ph type="title"/>
          </p:nvPr>
        </p:nvSpPr>
        <p:spPr>
          <a:xfrm>
            <a:off x="565150" y="770889"/>
            <a:ext cx="4541445" cy="1587449"/>
          </a:xfrm>
        </p:spPr>
        <p:txBody>
          <a:bodyPr vert="horz" lIns="91440" tIns="45720" rIns="91440" bIns="45720" rtlCol="0">
            <a:normAutofit/>
          </a:bodyPr>
          <a:lstStyle/>
          <a:p>
            <a:r>
              <a:rPr lang="en-US"/>
              <a:t>Cálculo </a:t>
            </a:r>
          </a:p>
        </p:txBody>
      </p:sp>
      <p:sp>
        <p:nvSpPr>
          <p:cNvPr id="3" name="Marcador de contenido 2">
            <a:extLst>
              <a:ext uri="{FF2B5EF4-FFF2-40B4-BE49-F238E27FC236}">
                <a16:creationId xmlns:a16="http://schemas.microsoft.com/office/drawing/2014/main" id="{2A5ACAA1-421A-D175-C4E2-30D9EDE96A9F}"/>
              </a:ext>
            </a:extLst>
          </p:cNvPr>
          <p:cNvSpPr>
            <a:spLocks noGrp="1"/>
          </p:cNvSpPr>
          <p:nvPr>
            <p:ph idx="1"/>
          </p:nvPr>
        </p:nvSpPr>
        <p:spPr>
          <a:xfrm>
            <a:off x="6155706" y="817197"/>
            <a:ext cx="5457725" cy="1541148"/>
          </a:xfrm>
        </p:spPr>
        <p:txBody>
          <a:bodyPr vert="horz" lIns="91440" tIns="45720" rIns="91440" bIns="45720" rtlCol="0">
            <a:normAutofit/>
          </a:bodyPr>
          <a:lstStyle/>
          <a:p>
            <a:pPr marL="0" indent="0">
              <a:buNone/>
            </a:pPr>
            <a:r>
              <a:rPr lang="en-US"/>
              <a:t>I</a:t>
            </a:r>
          </a:p>
        </p:txBody>
      </p:sp>
      <p:pic>
        <p:nvPicPr>
          <p:cNvPr id="5" name="Picture 4" descr="Una fórmula de cálculo">
            <a:extLst>
              <a:ext uri="{FF2B5EF4-FFF2-40B4-BE49-F238E27FC236}">
                <a16:creationId xmlns:a16="http://schemas.microsoft.com/office/drawing/2014/main" id="{9B08F2FA-D2D4-933C-4180-C19B0A9C3016}"/>
              </a:ext>
            </a:extLst>
          </p:cNvPr>
          <p:cNvPicPr>
            <a:picLocks noChangeAspect="1"/>
          </p:cNvPicPr>
          <p:nvPr/>
        </p:nvPicPr>
        <p:blipFill rotWithShape="1">
          <a:blip r:embed="rId2"/>
          <a:srcRect t="2073" r="-1" b="13635"/>
          <a:stretch/>
        </p:blipFill>
        <p:spPr>
          <a:xfrm>
            <a:off x="283640" y="2734954"/>
            <a:ext cx="4541445" cy="2996994"/>
          </a:xfrm>
          <a:prstGeom prst="rect">
            <a:avLst/>
          </a:prstGeom>
        </p:spPr>
      </p:pic>
      <p:grpSp>
        <p:nvGrpSpPr>
          <p:cNvPr id="68" name="Group 67">
            <a:extLst>
              <a:ext uri="{FF2B5EF4-FFF2-40B4-BE49-F238E27FC236}">
                <a16:creationId xmlns:a16="http://schemas.microsoft.com/office/drawing/2014/main" id="{05ADD15B-C747-D340-BF8A-A1DD2A6A9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69" name="Freeform 53">
              <a:extLst>
                <a:ext uri="{FF2B5EF4-FFF2-40B4-BE49-F238E27FC236}">
                  <a16:creationId xmlns:a16="http://schemas.microsoft.com/office/drawing/2014/main" id="{0B0B662E-0152-FD4E-B468-3F3593C15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55">
              <a:extLst>
                <a:ext uri="{FF2B5EF4-FFF2-40B4-BE49-F238E27FC236}">
                  <a16:creationId xmlns:a16="http://schemas.microsoft.com/office/drawing/2014/main" id="{81BFFC99-6B9D-F240-BD39-160F4C5735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57">
              <a:extLst>
                <a:ext uri="{FF2B5EF4-FFF2-40B4-BE49-F238E27FC236}">
                  <a16:creationId xmlns:a16="http://schemas.microsoft.com/office/drawing/2014/main" id="{4DC6AEB9-EEFF-D243-AEE2-42D0F9E53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58">
              <a:extLst>
                <a:ext uri="{FF2B5EF4-FFF2-40B4-BE49-F238E27FC236}">
                  <a16:creationId xmlns:a16="http://schemas.microsoft.com/office/drawing/2014/main" id="{D89DA958-651D-0049-A549-A9D22E494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74" name="Straight Connector 73">
            <a:extLst>
              <a:ext uri="{FF2B5EF4-FFF2-40B4-BE49-F238E27FC236}">
                <a16:creationId xmlns:a16="http://schemas.microsoft.com/office/drawing/2014/main" id="{1FE039F1-6D47-C642-B506-452A83B0A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a 3">
            <a:extLst>
              <a:ext uri="{FF2B5EF4-FFF2-40B4-BE49-F238E27FC236}">
                <a16:creationId xmlns:a16="http://schemas.microsoft.com/office/drawing/2014/main" id="{380A14B2-0313-C2C2-4821-F3CAEB149FA7}"/>
              </a:ext>
            </a:extLst>
          </p:cNvPr>
          <p:cNvGraphicFramePr>
            <a:graphicFrameLocks noGrp="1"/>
          </p:cNvGraphicFramePr>
          <p:nvPr>
            <p:extLst>
              <p:ext uri="{D42A27DB-BD31-4B8C-83A1-F6EECF244321}">
                <p14:modId xmlns:p14="http://schemas.microsoft.com/office/powerpoint/2010/main" val="1463775190"/>
              </p:ext>
            </p:extLst>
          </p:nvPr>
        </p:nvGraphicFramePr>
        <p:xfrm>
          <a:off x="5106595" y="107264"/>
          <a:ext cx="6702673" cy="3838936"/>
        </p:xfrm>
        <a:graphic>
          <a:graphicData uri="http://schemas.openxmlformats.org/drawingml/2006/table">
            <a:tbl>
              <a:tblPr firstRow="1" firstCol="1" bandRow="1">
                <a:tableStyleId>{46F890A9-2807-4EBB-B81D-B2AA78EC7F39}</a:tableStyleId>
              </a:tblPr>
              <a:tblGrid>
                <a:gridCol w="5303020">
                  <a:extLst>
                    <a:ext uri="{9D8B030D-6E8A-4147-A177-3AD203B41FA5}">
                      <a16:colId xmlns:a16="http://schemas.microsoft.com/office/drawing/2014/main" val="313946033"/>
                    </a:ext>
                  </a:extLst>
                </a:gridCol>
                <a:gridCol w="1399653">
                  <a:extLst>
                    <a:ext uri="{9D8B030D-6E8A-4147-A177-3AD203B41FA5}">
                      <a16:colId xmlns:a16="http://schemas.microsoft.com/office/drawing/2014/main" val="3163292877"/>
                    </a:ext>
                  </a:extLst>
                </a:gridCol>
              </a:tblGrid>
              <a:tr h="542500">
                <a:tc>
                  <a:txBody>
                    <a:bodyPr/>
                    <a:lstStyle/>
                    <a:p>
                      <a:pPr algn="r">
                        <a:lnSpc>
                          <a:spcPct val="107000"/>
                        </a:lnSpc>
                        <a:spcAft>
                          <a:spcPts val="800"/>
                        </a:spcAft>
                      </a:pPr>
                      <a:r>
                        <a:rPr lang="es-MX" sz="1800" b="1" cap="none" spc="0" dirty="0">
                          <a:solidFill>
                            <a:schemeClr val="tx1"/>
                          </a:solidFill>
                          <a:effectLst/>
                        </a:rPr>
                        <a:t>Ingresos totales efectivamente cobrados del 1 de enero al 31 de marzo de 2021</a:t>
                      </a:r>
                      <a:endParaRPr lang="es-MX" sz="18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nchor="b"/>
                </a:tc>
                <a:tc>
                  <a:txBody>
                    <a:bodyPr/>
                    <a:lstStyle/>
                    <a:p>
                      <a:pPr>
                        <a:lnSpc>
                          <a:spcPct val="107000"/>
                        </a:lnSpc>
                        <a:spcAft>
                          <a:spcPts val="800"/>
                        </a:spcAft>
                      </a:pPr>
                      <a:r>
                        <a:rPr lang="es-MX" sz="1800" b="1" cap="none" spc="0" dirty="0">
                          <a:solidFill>
                            <a:schemeClr val="tx1"/>
                          </a:solidFill>
                          <a:effectLst/>
                        </a:rPr>
                        <a:t>$ 640,000</a:t>
                      </a:r>
                      <a:endParaRPr lang="es-MX" sz="18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nchor="b"/>
                </a:tc>
                <a:extLst>
                  <a:ext uri="{0D108BD9-81ED-4DB2-BD59-A6C34878D82A}">
                    <a16:rowId xmlns:a16="http://schemas.microsoft.com/office/drawing/2014/main" val="3120311403"/>
                  </a:ext>
                </a:extLst>
              </a:tr>
              <a:tr h="444119">
                <a:tc>
                  <a:txBody>
                    <a:bodyPr/>
                    <a:lstStyle/>
                    <a:p>
                      <a:pPr algn="r">
                        <a:lnSpc>
                          <a:spcPct val="107000"/>
                        </a:lnSpc>
                        <a:spcAft>
                          <a:spcPts val="800"/>
                        </a:spcAft>
                      </a:pPr>
                      <a:r>
                        <a:rPr lang="es-MX" sz="1200" b="1" cap="none" spc="0" dirty="0">
                          <a:solidFill>
                            <a:schemeClr val="bg1"/>
                          </a:solidFill>
                          <a:effectLst/>
                        </a:rPr>
                        <a:t>X Coeficiente de utilidad obtenido con los datos del ejercicio 2020</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a:solidFill>
                            <a:schemeClr val="bg1"/>
                          </a:solidFill>
                          <a:effectLst/>
                        </a:rPr>
                        <a:t>0.0457</a:t>
                      </a:r>
                      <a:endParaRPr lang="es-MX" sz="12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3851596674"/>
                  </a:ext>
                </a:extLst>
              </a:tr>
              <a:tr h="292589">
                <a:tc>
                  <a:txBody>
                    <a:bodyPr/>
                    <a:lstStyle/>
                    <a:p>
                      <a:pPr algn="r">
                        <a:lnSpc>
                          <a:spcPct val="107000"/>
                        </a:lnSpc>
                        <a:spcAft>
                          <a:spcPts val="800"/>
                        </a:spcAft>
                      </a:pPr>
                      <a:r>
                        <a:rPr lang="es-MX" sz="1600" b="1" cap="none" spc="0" dirty="0">
                          <a:solidFill>
                            <a:schemeClr val="bg1"/>
                          </a:solidFill>
                          <a:effectLst/>
                        </a:rPr>
                        <a:t>= </a:t>
                      </a:r>
                      <a:r>
                        <a:rPr lang="es-MX" sz="1200" b="1" cap="none" spc="0" dirty="0">
                          <a:solidFill>
                            <a:schemeClr val="bg1"/>
                          </a:solidFill>
                          <a:effectLst/>
                        </a:rPr>
                        <a:t>Utilidad fiscal para el pago provisional </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a:solidFill>
                            <a:schemeClr val="bg1"/>
                          </a:solidFill>
                          <a:effectLst/>
                        </a:rPr>
                        <a:t>$ 29,248</a:t>
                      </a:r>
                      <a:endParaRPr lang="es-MX" sz="12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3556306671"/>
                  </a:ext>
                </a:extLst>
              </a:tr>
              <a:tr h="444119">
                <a:tc>
                  <a:txBody>
                    <a:bodyPr/>
                    <a:lstStyle/>
                    <a:p>
                      <a:pPr marL="0" lvl="0" indent="0" algn="r">
                        <a:lnSpc>
                          <a:spcPct val="107000"/>
                        </a:lnSpc>
                        <a:spcAft>
                          <a:spcPts val="800"/>
                        </a:spcAft>
                        <a:buFont typeface="Calibri" panose="020F0502020204030204" pitchFamily="34" charset="0"/>
                        <a:buNone/>
                      </a:pPr>
                      <a:r>
                        <a:rPr lang="es-MX" sz="1600" b="1" cap="none" spc="0" dirty="0">
                          <a:solidFill>
                            <a:schemeClr val="bg1"/>
                          </a:solidFill>
                          <a:effectLst/>
                        </a:rPr>
                        <a:t>- </a:t>
                      </a:r>
                      <a:r>
                        <a:rPr lang="es-MX" sz="1200" b="1" cap="none" spc="0" dirty="0">
                          <a:solidFill>
                            <a:schemeClr val="bg1"/>
                          </a:solidFill>
                          <a:effectLst/>
                        </a:rPr>
                        <a:t>Pérdidas fiscales pendientes de amortizar a ejercicios anteriores, actualizadas </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a:solidFill>
                            <a:schemeClr val="bg1"/>
                          </a:solidFill>
                          <a:effectLst/>
                        </a:rPr>
                        <a:t>$ 18,000</a:t>
                      </a:r>
                      <a:endParaRPr lang="es-MX" sz="12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777903639"/>
                  </a:ext>
                </a:extLst>
              </a:tr>
              <a:tr h="292589">
                <a:tc>
                  <a:txBody>
                    <a:bodyPr/>
                    <a:lstStyle/>
                    <a:p>
                      <a:pPr algn="r">
                        <a:lnSpc>
                          <a:spcPct val="107000"/>
                        </a:lnSpc>
                        <a:spcAft>
                          <a:spcPts val="800"/>
                        </a:spcAft>
                      </a:pPr>
                      <a:r>
                        <a:rPr lang="es-MX" sz="1600" b="1" cap="none" spc="0" dirty="0">
                          <a:solidFill>
                            <a:schemeClr val="bg1"/>
                          </a:solidFill>
                          <a:effectLst/>
                        </a:rPr>
                        <a:t>= </a:t>
                      </a:r>
                      <a:r>
                        <a:rPr lang="es-MX" sz="1200" b="1" cap="none" spc="0" dirty="0">
                          <a:solidFill>
                            <a:schemeClr val="bg1"/>
                          </a:solidFill>
                          <a:effectLst/>
                        </a:rPr>
                        <a:t>Utilidad fiscal previa para el pago provisional </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a:solidFill>
                            <a:schemeClr val="bg1"/>
                          </a:solidFill>
                          <a:effectLst/>
                        </a:rPr>
                        <a:t>$ 11,248 </a:t>
                      </a:r>
                      <a:endParaRPr lang="es-MX" sz="12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164900507"/>
                  </a:ext>
                </a:extLst>
              </a:tr>
              <a:tr h="292589">
                <a:tc>
                  <a:txBody>
                    <a:bodyPr/>
                    <a:lstStyle/>
                    <a:p>
                      <a:pPr marL="0" lvl="0" indent="0" algn="r">
                        <a:lnSpc>
                          <a:spcPct val="107000"/>
                        </a:lnSpc>
                        <a:spcAft>
                          <a:spcPts val="800"/>
                        </a:spcAft>
                        <a:buFont typeface="Calibri" panose="020F0502020204030204" pitchFamily="34" charset="0"/>
                        <a:buNone/>
                      </a:pPr>
                      <a:r>
                        <a:rPr lang="es-MX" sz="1600" b="1" cap="none" spc="0" dirty="0">
                          <a:solidFill>
                            <a:schemeClr val="bg1"/>
                          </a:solidFill>
                          <a:effectLst/>
                        </a:rPr>
                        <a:t>-</a:t>
                      </a:r>
                      <a:r>
                        <a:rPr lang="es-MX" sz="1200" b="1" cap="none" spc="0" dirty="0">
                          <a:solidFill>
                            <a:schemeClr val="bg1"/>
                          </a:solidFill>
                          <a:effectLst/>
                        </a:rPr>
                        <a:t> PTU pagada en el 2021</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a:solidFill>
                            <a:schemeClr val="bg1"/>
                          </a:solidFill>
                          <a:effectLst/>
                        </a:rPr>
                        <a:t>$ 0</a:t>
                      </a:r>
                      <a:endParaRPr lang="es-MX" sz="12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1025799918"/>
                  </a:ext>
                </a:extLst>
              </a:tr>
              <a:tr h="369300">
                <a:tc>
                  <a:txBody>
                    <a:bodyPr/>
                    <a:lstStyle/>
                    <a:p>
                      <a:pPr algn="r">
                        <a:lnSpc>
                          <a:spcPct val="107000"/>
                        </a:lnSpc>
                        <a:spcAft>
                          <a:spcPts val="800"/>
                        </a:spcAft>
                      </a:pPr>
                      <a:r>
                        <a:rPr lang="es-MX" sz="1600" b="1" cap="none" spc="0" dirty="0">
                          <a:solidFill>
                            <a:schemeClr val="bg1"/>
                          </a:solidFill>
                          <a:effectLst/>
                        </a:rPr>
                        <a:t>= </a:t>
                      </a:r>
                      <a:r>
                        <a:rPr lang="es-MX" sz="1200" b="1" cap="none" spc="0" dirty="0">
                          <a:solidFill>
                            <a:schemeClr val="bg1"/>
                          </a:solidFill>
                          <a:effectLst/>
                        </a:rPr>
                        <a:t>Utilidad fiscal base para el pago provisional de marzo de 2021</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dirty="0">
                          <a:solidFill>
                            <a:schemeClr val="bg1"/>
                          </a:solidFill>
                          <a:effectLst/>
                        </a:rPr>
                        <a:t>$ 11,248</a:t>
                      </a:r>
                      <a:endParaRPr lang="es-MX" sz="12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757951875"/>
                  </a:ext>
                </a:extLst>
              </a:tr>
              <a:tr h="292589">
                <a:tc>
                  <a:txBody>
                    <a:bodyPr/>
                    <a:lstStyle/>
                    <a:p>
                      <a:pPr algn="r">
                        <a:lnSpc>
                          <a:spcPct val="107000"/>
                        </a:lnSpc>
                        <a:spcAft>
                          <a:spcPts val="800"/>
                        </a:spcAft>
                      </a:pPr>
                      <a:r>
                        <a:rPr lang="es-MX" sz="1200" b="1" cap="none" spc="0" dirty="0">
                          <a:solidFill>
                            <a:schemeClr val="bg1"/>
                          </a:solidFill>
                          <a:effectLst/>
                        </a:rPr>
                        <a:t>X Tasa del ISR para 2021</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dirty="0">
                          <a:solidFill>
                            <a:schemeClr val="bg1"/>
                          </a:solidFill>
                          <a:effectLst/>
                        </a:rPr>
                        <a:t>30%</a:t>
                      </a:r>
                      <a:endParaRPr lang="es-MX" sz="12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926129734"/>
                  </a:ext>
                </a:extLst>
              </a:tr>
              <a:tr h="292589">
                <a:tc>
                  <a:txBody>
                    <a:bodyPr/>
                    <a:lstStyle/>
                    <a:p>
                      <a:pPr algn="r">
                        <a:lnSpc>
                          <a:spcPct val="107000"/>
                        </a:lnSpc>
                        <a:spcAft>
                          <a:spcPts val="800"/>
                        </a:spcAft>
                      </a:pPr>
                      <a:r>
                        <a:rPr lang="es-MX" sz="1600" b="1" cap="none" spc="0" dirty="0">
                          <a:solidFill>
                            <a:schemeClr val="bg1"/>
                          </a:solidFill>
                          <a:effectLst/>
                        </a:rPr>
                        <a:t>=</a:t>
                      </a:r>
                      <a:r>
                        <a:rPr lang="es-MX" sz="1200" b="1" cap="none" spc="0" dirty="0">
                          <a:solidFill>
                            <a:schemeClr val="bg1"/>
                          </a:solidFill>
                          <a:effectLst/>
                        </a:rPr>
                        <a:t> ISR de marzo de 2021</a:t>
                      </a:r>
                      <a:endParaRPr lang="es-MX" sz="1200" b="1"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131859" marT="14160" marB="106199"/>
                </a:tc>
                <a:tc>
                  <a:txBody>
                    <a:bodyPr/>
                    <a:lstStyle/>
                    <a:p>
                      <a:pPr>
                        <a:lnSpc>
                          <a:spcPct val="107000"/>
                        </a:lnSpc>
                        <a:spcAft>
                          <a:spcPts val="800"/>
                        </a:spcAft>
                      </a:pPr>
                      <a:r>
                        <a:rPr lang="es-MX" sz="1200" cap="none" spc="0" dirty="0">
                          <a:solidFill>
                            <a:schemeClr val="bg1"/>
                          </a:solidFill>
                          <a:effectLst/>
                        </a:rPr>
                        <a:t>3,374</a:t>
                      </a:r>
                      <a:endParaRPr lang="es-MX" sz="12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559" marR="32965" marT="14160" marB="106199"/>
                </a:tc>
                <a:extLst>
                  <a:ext uri="{0D108BD9-81ED-4DB2-BD59-A6C34878D82A}">
                    <a16:rowId xmlns:a16="http://schemas.microsoft.com/office/drawing/2014/main" val="2929376171"/>
                  </a:ext>
                </a:extLst>
              </a:tr>
            </a:tbl>
          </a:graphicData>
        </a:graphic>
      </p:graphicFrame>
      <p:graphicFrame>
        <p:nvGraphicFramePr>
          <p:cNvPr id="36" name="Tabla 35">
            <a:extLst>
              <a:ext uri="{FF2B5EF4-FFF2-40B4-BE49-F238E27FC236}">
                <a16:creationId xmlns:a16="http://schemas.microsoft.com/office/drawing/2014/main" id="{5F117B4B-2306-A86F-35DC-1571D97F8CDA}"/>
              </a:ext>
            </a:extLst>
          </p:cNvPr>
          <p:cNvGraphicFramePr>
            <a:graphicFrameLocks noGrp="1"/>
          </p:cNvGraphicFramePr>
          <p:nvPr>
            <p:extLst>
              <p:ext uri="{D42A27DB-BD31-4B8C-83A1-F6EECF244321}">
                <p14:modId xmlns:p14="http://schemas.microsoft.com/office/powerpoint/2010/main" val="3255892079"/>
              </p:ext>
            </p:extLst>
          </p:nvPr>
        </p:nvGraphicFramePr>
        <p:xfrm>
          <a:off x="5233656" y="4114752"/>
          <a:ext cx="6532355" cy="1998982"/>
        </p:xfrm>
        <a:graphic>
          <a:graphicData uri="http://schemas.openxmlformats.org/drawingml/2006/table">
            <a:tbl>
              <a:tblPr firstRow="1" firstCol="1" bandRow="1">
                <a:tableStyleId>{16D9F66E-5EB9-4882-86FB-DCBF35E3C3E4}</a:tableStyleId>
              </a:tblPr>
              <a:tblGrid>
                <a:gridCol w="5175142">
                  <a:extLst>
                    <a:ext uri="{9D8B030D-6E8A-4147-A177-3AD203B41FA5}">
                      <a16:colId xmlns:a16="http://schemas.microsoft.com/office/drawing/2014/main" val="2747086799"/>
                    </a:ext>
                  </a:extLst>
                </a:gridCol>
                <a:gridCol w="1357213">
                  <a:extLst>
                    <a:ext uri="{9D8B030D-6E8A-4147-A177-3AD203B41FA5}">
                      <a16:colId xmlns:a16="http://schemas.microsoft.com/office/drawing/2014/main" val="1855034662"/>
                    </a:ext>
                  </a:extLst>
                </a:gridCol>
              </a:tblGrid>
              <a:tr h="0">
                <a:tc>
                  <a:txBody>
                    <a:bodyPr/>
                    <a:lstStyle/>
                    <a:p>
                      <a:pPr>
                        <a:lnSpc>
                          <a:spcPct val="107000"/>
                        </a:lnSpc>
                        <a:spcAft>
                          <a:spcPts val="800"/>
                        </a:spcAft>
                      </a:pPr>
                      <a:r>
                        <a:rPr lang="es-MX" sz="1400" dirty="0">
                          <a:solidFill>
                            <a:srgbClr val="FF0000"/>
                          </a:solidFill>
                          <a:effectLst/>
                        </a:rPr>
                        <a:t>− </a:t>
                      </a:r>
                      <a:r>
                        <a:rPr lang="es-MX" sz="1400" dirty="0">
                          <a:effectLst/>
                        </a:rPr>
                        <a:t>Pagos provisionales del ejercicio, efectuados con anterioridad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2,500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1777552"/>
                  </a:ext>
                </a:extLst>
              </a:tr>
              <a:tr h="0">
                <a:tc>
                  <a:txBody>
                    <a:bodyPr/>
                    <a:lstStyle/>
                    <a:p>
                      <a:pPr>
                        <a:lnSpc>
                          <a:spcPct val="107000"/>
                        </a:lnSpc>
                        <a:spcAft>
                          <a:spcPts val="800"/>
                        </a:spcAft>
                      </a:pPr>
                      <a:r>
                        <a:rPr lang="es-MX" sz="1400" dirty="0">
                          <a:solidFill>
                            <a:srgbClr val="FF0000"/>
                          </a:solidFill>
                          <a:effectLst/>
                        </a:rPr>
                        <a:t>− </a:t>
                      </a:r>
                      <a:r>
                        <a:rPr lang="es-MX" sz="1400" dirty="0">
                          <a:effectLst/>
                        </a:rPr>
                        <a:t>Retenciones del ISR por pago de intereses del 1 al 31 de marzo de 2021 en los términos del artículo 54 de la LISR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dirty="0">
                          <a:effectLst/>
                        </a:rPr>
                        <a:t>200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190603"/>
                  </a:ext>
                </a:extLst>
              </a:tr>
              <a:tr h="0">
                <a:tc>
                  <a:txBody>
                    <a:bodyPr/>
                    <a:lstStyle/>
                    <a:p>
                      <a:pPr>
                        <a:lnSpc>
                          <a:spcPct val="107000"/>
                        </a:lnSpc>
                        <a:spcAft>
                          <a:spcPts val="800"/>
                        </a:spcAft>
                      </a:pPr>
                      <a:r>
                        <a:rPr lang="es-MX" sz="1400" b="1" dirty="0">
                          <a:solidFill>
                            <a:srgbClr val="FF0000"/>
                          </a:solidFill>
                          <a:effectLst/>
                        </a:rPr>
                        <a:t>= </a:t>
                      </a:r>
                      <a:r>
                        <a:rPr lang="es-MX" sz="1400" dirty="0">
                          <a:effectLst/>
                        </a:rPr>
                        <a:t>Pago provisional de marzo de 2021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674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5489626"/>
                  </a:ext>
                </a:extLst>
              </a:tr>
              <a:tr h="0">
                <a:tc>
                  <a:txBody>
                    <a:bodyPr/>
                    <a:lstStyle/>
                    <a:p>
                      <a:pPr>
                        <a:lnSpc>
                          <a:spcPct val="107000"/>
                        </a:lnSpc>
                        <a:spcAft>
                          <a:spcPts val="800"/>
                        </a:spcAft>
                      </a:pPr>
                      <a:r>
                        <a:rPr lang="es-MX" sz="1400" b="1" dirty="0">
                          <a:solidFill>
                            <a:srgbClr val="FF0000"/>
                          </a:solidFill>
                          <a:effectLst/>
                        </a:rPr>
                        <a:t>- </a:t>
                      </a:r>
                      <a:r>
                        <a:rPr lang="es-MX" sz="1400" dirty="0">
                          <a:effectLst/>
                        </a:rPr>
                        <a:t>Subsidio para el empleo efectivamente pagado a los trabajadores de enero a marzo de 2021</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MX" sz="1400">
                          <a:effectLst/>
                        </a:rPr>
                        <a:t>400</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931690"/>
                  </a:ext>
                </a:extLst>
              </a:tr>
              <a:tr h="0">
                <a:tc>
                  <a:txBody>
                    <a:bodyPr/>
                    <a:lstStyle/>
                    <a:p>
                      <a:pPr>
                        <a:lnSpc>
                          <a:spcPct val="107000"/>
                        </a:lnSpc>
                        <a:spcAft>
                          <a:spcPts val="800"/>
                        </a:spcAft>
                      </a:pPr>
                      <a:r>
                        <a:rPr lang="es-MX" sz="1400" b="1" dirty="0">
                          <a:solidFill>
                            <a:srgbClr val="FF0000"/>
                          </a:solidFill>
                          <a:effectLst/>
                        </a:rPr>
                        <a:t>= </a:t>
                      </a:r>
                      <a:r>
                        <a:rPr lang="es-MX" sz="1400" b="1" dirty="0">
                          <a:effectLst/>
                        </a:rPr>
                        <a:t>Pago provisional del ISR por enterar de marzo de 2021 mediante la aplicación de un coeficiente de utilidad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50000"/>
                      </a:schemeClr>
                    </a:solidFill>
                  </a:tcPr>
                </a:tc>
                <a:tc>
                  <a:txBody>
                    <a:bodyPr/>
                    <a:lstStyle/>
                    <a:p>
                      <a:pPr>
                        <a:lnSpc>
                          <a:spcPct val="107000"/>
                        </a:lnSpc>
                        <a:spcAft>
                          <a:spcPts val="800"/>
                        </a:spcAft>
                      </a:pPr>
                      <a:r>
                        <a:rPr lang="es-MX" sz="1400" b="1" dirty="0">
                          <a:effectLst/>
                        </a:rPr>
                        <a:t>274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50000"/>
                      </a:schemeClr>
                    </a:solidFill>
                  </a:tcPr>
                </a:tc>
                <a:extLst>
                  <a:ext uri="{0D108BD9-81ED-4DB2-BD59-A6C34878D82A}">
                    <a16:rowId xmlns:a16="http://schemas.microsoft.com/office/drawing/2014/main" val="1264064580"/>
                  </a:ext>
                </a:extLst>
              </a:tr>
            </a:tbl>
          </a:graphicData>
        </a:graphic>
      </p:graphicFrame>
    </p:spTree>
    <p:extLst>
      <p:ext uri="{BB962C8B-B14F-4D97-AF65-F5344CB8AC3E}">
        <p14:creationId xmlns:p14="http://schemas.microsoft.com/office/powerpoint/2010/main" val="15826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323502-0504-85F6-F997-17A642126350}"/>
              </a:ext>
            </a:extLst>
          </p:cNvPr>
          <p:cNvSpPr>
            <a:spLocks noGrp="1"/>
          </p:cNvSpPr>
          <p:nvPr>
            <p:ph type="title"/>
          </p:nvPr>
        </p:nvSpPr>
        <p:spPr>
          <a:xfrm>
            <a:off x="565150" y="770890"/>
            <a:ext cx="5995137" cy="1268984"/>
          </a:xfrm>
        </p:spPr>
        <p:txBody>
          <a:bodyPr>
            <a:normAutofit/>
          </a:bodyPr>
          <a:lstStyle/>
          <a:p>
            <a:pPr>
              <a:lnSpc>
                <a:spcPct val="90000"/>
              </a:lnSpc>
            </a:pPr>
            <a:r>
              <a:rPr lang="es-MX" sz="2800" dirty="0"/>
              <a:t>Tasa del impuesto sobre la renta personas morales (art.9)</a:t>
            </a:r>
          </a:p>
        </p:txBody>
      </p:sp>
      <p:sp>
        <p:nvSpPr>
          <p:cNvPr id="3" name="Marcador de contenido 2">
            <a:extLst>
              <a:ext uri="{FF2B5EF4-FFF2-40B4-BE49-F238E27FC236}">
                <a16:creationId xmlns:a16="http://schemas.microsoft.com/office/drawing/2014/main" id="{996E56B8-9335-9F41-A72C-349A68B81DB1}"/>
              </a:ext>
            </a:extLst>
          </p:cNvPr>
          <p:cNvSpPr>
            <a:spLocks noGrp="1"/>
          </p:cNvSpPr>
          <p:nvPr>
            <p:ph idx="1"/>
          </p:nvPr>
        </p:nvSpPr>
        <p:spPr>
          <a:xfrm>
            <a:off x="565150" y="2160016"/>
            <a:ext cx="5995137" cy="3601212"/>
          </a:xfrm>
        </p:spPr>
        <p:txBody>
          <a:bodyPr>
            <a:normAutofit/>
          </a:bodyPr>
          <a:lstStyle/>
          <a:p>
            <a:pPr>
              <a:lnSpc>
                <a:spcPct val="90000"/>
              </a:lnSpc>
            </a:pPr>
            <a:r>
              <a:rPr lang="es-MX" sz="1700" dirty="0"/>
              <a:t>Deberán calcular el ISR aplicando al resultado fiscal obtenido en el ejercicio la tasa del 30%.</a:t>
            </a:r>
          </a:p>
          <a:p>
            <a:pPr>
              <a:lnSpc>
                <a:spcPct val="90000"/>
              </a:lnSpc>
            </a:pPr>
            <a:r>
              <a:rPr lang="es-MX" sz="1700" dirty="0"/>
              <a:t>El resultado fiscal del ejercicio se determinará de la siguiente manera:</a:t>
            </a:r>
          </a:p>
          <a:p>
            <a:pPr marL="514350" indent="-514350">
              <a:lnSpc>
                <a:spcPct val="90000"/>
              </a:lnSpc>
              <a:buAutoNum type="romanUcPeriod"/>
            </a:pPr>
            <a:r>
              <a:rPr lang="es-MX" sz="1700" dirty="0"/>
              <a:t>Se obtendrá la utilidad fiscal disminuyendo de la totalidad de los ingresos acumulables obtenidos en el ejercicio, las deducciones autorizadas en la Ley y la participación de los trabajadores en las utilidades de las empresas pagada en el ejercicio, en los términos del art. 123 constitucional. </a:t>
            </a:r>
          </a:p>
          <a:p>
            <a:pPr marL="514350" indent="-514350">
              <a:lnSpc>
                <a:spcPct val="90000"/>
              </a:lnSpc>
              <a:buAutoNum type="romanUcPeriod"/>
            </a:pPr>
            <a:r>
              <a:rPr lang="es-MX" sz="1700" dirty="0"/>
              <a:t>A la utilidad fiscal del ejercicio se le disminuirán, en su caso, las pérdidas fiscales pendientes de aplicar de ejercicios anteriores. </a:t>
            </a:r>
          </a:p>
        </p:txBody>
      </p:sp>
      <p:pic>
        <p:nvPicPr>
          <p:cNvPr id="5" name="Imagen 4" descr="Logotipo&#10;&#10;Descripción generada automáticamente">
            <a:extLst>
              <a:ext uri="{FF2B5EF4-FFF2-40B4-BE49-F238E27FC236}">
                <a16:creationId xmlns:a16="http://schemas.microsoft.com/office/drawing/2014/main" id="{909062A6-F728-2868-BBF7-985474E4C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546879"/>
            <a:ext cx="4334439" cy="2827483"/>
          </a:xfrm>
          <a:prstGeom prst="rect">
            <a:avLst/>
          </a:prstGeom>
        </p:spPr>
      </p:pic>
      <p:grpSp>
        <p:nvGrpSpPr>
          <p:cNvPr id="24"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290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211FDF0-9A81-E81D-DBF4-D6912A28EED4}"/>
              </a:ext>
            </a:extLst>
          </p:cNvPr>
          <p:cNvSpPr>
            <a:spLocks noGrp="1"/>
          </p:cNvSpPr>
          <p:nvPr>
            <p:ph type="title"/>
          </p:nvPr>
        </p:nvSpPr>
        <p:spPr>
          <a:xfrm>
            <a:off x="565150" y="770890"/>
            <a:ext cx="5018677" cy="1268984"/>
          </a:xfrm>
        </p:spPr>
        <p:txBody>
          <a:bodyPr>
            <a:normAutofit fontScale="90000"/>
          </a:bodyPr>
          <a:lstStyle/>
          <a:p>
            <a:r>
              <a:rPr lang="es-MX" dirty="0"/>
              <a:t>Cómo se aplica</a:t>
            </a:r>
            <a:br>
              <a:rPr lang="es-MX" dirty="0"/>
            </a:br>
            <a:endParaRPr lang="es-MX" dirty="0"/>
          </a:p>
        </p:txBody>
      </p:sp>
      <p:sp>
        <p:nvSpPr>
          <p:cNvPr id="3" name="Marcador de contenido 2">
            <a:extLst>
              <a:ext uri="{FF2B5EF4-FFF2-40B4-BE49-F238E27FC236}">
                <a16:creationId xmlns:a16="http://schemas.microsoft.com/office/drawing/2014/main" id="{C9ACF7A8-45E1-CFD4-3839-0FA8DC43429C}"/>
              </a:ext>
            </a:extLst>
          </p:cNvPr>
          <p:cNvSpPr>
            <a:spLocks noGrp="1"/>
          </p:cNvSpPr>
          <p:nvPr>
            <p:ph idx="1"/>
          </p:nvPr>
        </p:nvSpPr>
        <p:spPr>
          <a:xfrm>
            <a:off x="565150" y="1934413"/>
            <a:ext cx="5018677" cy="4152686"/>
          </a:xfrm>
        </p:spPr>
        <p:txBody>
          <a:bodyPr>
            <a:normAutofit fontScale="92500" lnSpcReduction="20000"/>
          </a:bodyPr>
          <a:lstStyle/>
          <a:p>
            <a:pPr marL="0" indent="0">
              <a:buNone/>
            </a:pPr>
            <a:r>
              <a:rPr lang="es-MX" dirty="0"/>
              <a:t>- Resultado Fiscal x </a:t>
            </a:r>
            <a:r>
              <a:rPr lang="es-MX" dirty="0">
                <a:solidFill>
                  <a:schemeClr val="accent5">
                    <a:lumMod val="50000"/>
                  </a:schemeClr>
                </a:solidFill>
              </a:rPr>
              <a:t>30%</a:t>
            </a:r>
            <a:r>
              <a:rPr lang="es-MX" dirty="0"/>
              <a:t> = ISR</a:t>
            </a:r>
          </a:p>
          <a:p>
            <a:pPr>
              <a:buFontTx/>
              <a:buChar char="-"/>
            </a:pPr>
            <a:r>
              <a:rPr lang="es-MX" dirty="0"/>
              <a:t>Resultado Fiscal ≠ utilidad fiscal </a:t>
            </a:r>
          </a:p>
          <a:p>
            <a:pPr>
              <a:buFontTx/>
              <a:buChar char="-"/>
            </a:pPr>
            <a:r>
              <a:rPr lang="es-MX" dirty="0"/>
              <a:t> Resultado fiscal = Base del ISR</a:t>
            </a:r>
          </a:p>
          <a:p>
            <a:pPr marL="0" indent="0">
              <a:buNone/>
            </a:pPr>
            <a:r>
              <a:rPr lang="es-MX" dirty="0"/>
              <a:t>- Utilidad fiscal = Ingresos</a:t>
            </a:r>
            <a:r>
              <a:rPr lang="es-MX" dirty="0">
                <a:solidFill>
                  <a:srgbClr val="FF0000"/>
                </a:solidFill>
              </a:rPr>
              <a:t> menos </a:t>
            </a:r>
            <a:r>
              <a:rPr lang="es-MX" dirty="0"/>
              <a:t>deducciones </a:t>
            </a:r>
            <a:r>
              <a:rPr lang="es-MX" dirty="0">
                <a:solidFill>
                  <a:srgbClr val="FF0000"/>
                </a:solidFill>
              </a:rPr>
              <a:t>menos</a:t>
            </a:r>
            <a:r>
              <a:rPr lang="es-MX" dirty="0"/>
              <a:t> PTU*</a:t>
            </a:r>
          </a:p>
          <a:p>
            <a:pPr marL="0" indent="0">
              <a:buNone/>
            </a:pPr>
            <a:r>
              <a:rPr lang="es-MX" dirty="0"/>
              <a:t>- Utilidad Fiscal </a:t>
            </a:r>
            <a:r>
              <a:rPr lang="es-MX" dirty="0">
                <a:solidFill>
                  <a:srgbClr val="FF0000"/>
                </a:solidFill>
              </a:rPr>
              <a:t>menos</a:t>
            </a:r>
            <a:r>
              <a:rPr lang="es-MX" dirty="0"/>
              <a:t> pérdidas fiscales = RESULTADO FISCAL</a:t>
            </a:r>
          </a:p>
          <a:p>
            <a:pPr marL="0" indent="0">
              <a:buNone/>
            </a:pPr>
            <a:endParaRPr lang="es-MX" dirty="0"/>
          </a:p>
          <a:p>
            <a:pPr marL="0" indent="0">
              <a:buNone/>
            </a:pPr>
            <a:r>
              <a:rPr lang="es-MX" sz="1300" dirty="0"/>
              <a:t>*El reparto de utilidades (PTU) es un derecho de los trabajadores sobre las ganancias que se generaron en una empresa en la que éste labora. Estas utilidades se calculan tomando el 10% de la cantidad declarada en un ejercicio ante el SAT. </a:t>
            </a:r>
          </a:p>
        </p:txBody>
      </p:sp>
      <p:cxnSp>
        <p:nvCxnSpPr>
          <p:cNvPr id="50" name="Straight Connector 49">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53"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58">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upa resalta un rendimiento económico decreciente">
            <a:extLst>
              <a:ext uri="{FF2B5EF4-FFF2-40B4-BE49-F238E27FC236}">
                <a16:creationId xmlns:a16="http://schemas.microsoft.com/office/drawing/2014/main" id="{C5C13042-1D1D-8397-2A5D-5412D7305F95}"/>
              </a:ext>
            </a:extLst>
          </p:cNvPr>
          <p:cNvPicPr>
            <a:picLocks noChangeAspect="1"/>
          </p:cNvPicPr>
          <p:nvPr/>
        </p:nvPicPr>
        <p:blipFill rotWithShape="1">
          <a:blip r:embed="rId2"/>
          <a:srcRect l="1381" r="31870" b="2"/>
          <a:stretch/>
        </p:blipFill>
        <p:spPr>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p:spPr>
      </p:pic>
      <p:pic>
        <p:nvPicPr>
          <p:cNvPr id="72" name="Gráfico 71" descr="Flecha lineal: curva en sentido contrario de las agujas del reloj con relleno sólido">
            <a:extLst>
              <a:ext uri="{FF2B5EF4-FFF2-40B4-BE49-F238E27FC236}">
                <a16:creationId xmlns:a16="http://schemas.microsoft.com/office/drawing/2014/main" id="{602AC819-15DB-721D-A396-63D263498E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847" y="1951583"/>
            <a:ext cx="1757175" cy="2503627"/>
          </a:xfrm>
          <a:prstGeom prst="rect">
            <a:avLst/>
          </a:prstGeom>
        </p:spPr>
      </p:pic>
    </p:spTree>
    <p:extLst>
      <p:ext uri="{BB962C8B-B14F-4D97-AF65-F5344CB8AC3E}">
        <p14:creationId xmlns:p14="http://schemas.microsoft.com/office/powerpoint/2010/main" val="1744232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dora, lápiz, brújula, dinero y un papel con gráficos impresos en él">
            <a:extLst>
              <a:ext uri="{FF2B5EF4-FFF2-40B4-BE49-F238E27FC236}">
                <a16:creationId xmlns:a16="http://schemas.microsoft.com/office/drawing/2014/main" id="{47F2FC37-42C4-DBC0-58E6-313914B41EE5}"/>
              </a:ext>
            </a:extLst>
          </p:cNvPr>
          <p:cNvPicPr>
            <a:picLocks noChangeAspect="1"/>
          </p:cNvPicPr>
          <p:nvPr/>
        </p:nvPicPr>
        <p:blipFill rotWithShape="1">
          <a:blip r:embed="rId2"/>
          <a:srcRect b="6639"/>
          <a:stretch/>
        </p:blipFill>
        <p:spPr>
          <a:xfrm>
            <a:off x="20" y="1"/>
            <a:ext cx="12191980" cy="6857999"/>
          </a:xfrm>
          <a:prstGeom prst="rect">
            <a:avLst/>
          </a:prstGeom>
        </p:spPr>
      </p:pic>
      <p:sp>
        <p:nvSpPr>
          <p:cNvPr id="24"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78CF4E23-67A8-3C49-9706-72C89191D227}"/>
              </a:ext>
            </a:extLst>
          </p:cNvPr>
          <p:cNvSpPr>
            <a:spLocks noGrp="1"/>
          </p:cNvSpPr>
          <p:nvPr>
            <p:ph type="title"/>
          </p:nvPr>
        </p:nvSpPr>
        <p:spPr>
          <a:xfrm>
            <a:off x="565150" y="770890"/>
            <a:ext cx="7335835" cy="1268984"/>
          </a:xfrm>
        </p:spPr>
        <p:txBody>
          <a:bodyPr>
            <a:normAutofit/>
          </a:bodyPr>
          <a:lstStyle/>
          <a:p>
            <a:r>
              <a:rPr lang="es-MX" dirty="0"/>
              <a:t>Ejemplo </a:t>
            </a:r>
          </a:p>
        </p:txBody>
      </p:sp>
      <p:sp>
        <p:nvSpPr>
          <p:cNvPr id="3" name="Marcador de contenido 2">
            <a:extLst>
              <a:ext uri="{FF2B5EF4-FFF2-40B4-BE49-F238E27FC236}">
                <a16:creationId xmlns:a16="http://schemas.microsoft.com/office/drawing/2014/main" id="{AC09C7D1-8E06-C11D-EFE1-BC4290CAA69C}"/>
              </a:ext>
            </a:extLst>
          </p:cNvPr>
          <p:cNvSpPr>
            <a:spLocks noGrp="1"/>
          </p:cNvSpPr>
          <p:nvPr>
            <p:ph idx="1"/>
          </p:nvPr>
        </p:nvSpPr>
        <p:spPr>
          <a:xfrm>
            <a:off x="565150" y="2160016"/>
            <a:ext cx="7335835" cy="3601212"/>
          </a:xfrm>
        </p:spPr>
        <p:txBody>
          <a:bodyPr>
            <a:normAutofit/>
          </a:bodyPr>
          <a:lstStyle/>
          <a:p>
            <a:pPr marL="0" indent="0">
              <a:buNone/>
            </a:pPr>
            <a:r>
              <a:rPr lang="es-MX" dirty="0"/>
              <a:t>Ingresos 		1,000,000.00</a:t>
            </a:r>
          </a:p>
          <a:p>
            <a:pPr marL="0" indent="0">
              <a:buNone/>
            </a:pPr>
            <a:r>
              <a:rPr lang="es-MX" dirty="0"/>
              <a:t>Deducciones 	              400,000.00</a:t>
            </a:r>
          </a:p>
          <a:p>
            <a:pPr marL="0" indent="0">
              <a:buNone/>
            </a:pPr>
            <a:r>
              <a:rPr lang="es-MX" dirty="0"/>
              <a:t>PTU			 100,000.00</a:t>
            </a:r>
          </a:p>
          <a:p>
            <a:pPr marL="0" indent="0">
              <a:buNone/>
            </a:pPr>
            <a:r>
              <a:rPr lang="es-MX" dirty="0"/>
              <a:t>Utilidad  		 500,000.00</a:t>
            </a:r>
          </a:p>
          <a:p>
            <a:pPr marL="0" indent="0">
              <a:buNone/>
            </a:pPr>
            <a:r>
              <a:rPr lang="es-MX" dirty="0"/>
              <a:t>30%			 150,000.00 ISR</a:t>
            </a:r>
          </a:p>
          <a:p>
            <a:pPr marL="0" indent="0">
              <a:buNone/>
            </a:pPr>
            <a:endParaRPr lang="es-MX" dirty="0"/>
          </a:p>
          <a:p>
            <a:pPr marL="0" indent="0">
              <a:buNone/>
            </a:pPr>
            <a:endParaRPr lang="es-MX" dirty="0"/>
          </a:p>
          <a:p>
            <a:pPr marL="0" indent="0">
              <a:buNone/>
            </a:pPr>
            <a:endParaRPr lang="es-MX" dirty="0"/>
          </a:p>
        </p:txBody>
      </p:sp>
      <p:cxnSp>
        <p:nvCxnSpPr>
          <p:cNvPr id="26" name="Straight Connector 25">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29"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358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2C012DF-93D9-E32B-FD80-6F87A1782110}"/>
              </a:ext>
            </a:extLst>
          </p:cNvPr>
          <p:cNvSpPr>
            <a:spLocks noGrp="1"/>
          </p:cNvSpPr>
          <p:nvPr>
            <p:ph type="title"/>
          </p:nvPr>
        </p:nvSpPr>
        <p:spPr>
          <a:xfrm>
            <a:off x="565150" y="770890"/>
            <a:ext cx="6400999" cy="1268984"/>
          </a:xfrm>
        </p:spPr>
        <p:txBody>
          <a:bodyPr>
            <a:normAutofit/>
          </a:bodyPr>
          <a:lstStyle/>
          <a:p>
            <a:pPr>
              <a:lnSpc>
                <a:spcPct val="90000"/>
              </a:lnSpc>
            </a:pPr>
            <a:r>
              <a:rPr lang="es-MX" sz="2800" dirty="0"/>
              <a:t>¿Cuándo se paga este impuesto?</a:t>
            </a:r>
            <a:br>
              <a:rPr lang="es-MX" sz="2800" dirty="0"/>
            </a:br>
            <a:endParaRPr lang="es-MX" sz="2800" dirty="0"/>
          </a:p>
        </p:txBody>
      </p:sp>
      <p:sp>
        <p:nvSpPr>
          <p:cNvPr id="3" name="Marcador de contenido 2">
            <a:extLst>
              <a:ext uri="{FF2B5EF4-FFF2-40B4-BE49-F238E27FC236}">
                <a16:creationId xmlns:a16="http://schemas.microsoft.com/office/drawing/2014/main" id="{A790D902-94E4-EFFF-2C12-4CEFBC928FBD}"/>
              </a:ext>
            </a:extLst>
          </p:cNvPr>
          <p:cNvSpPr>
            <a:spLocks noGrp="1"/>
          </p:cNvSpPr>
          <p:nvPr>
            <p:ph idx="1"/>
          </p:nvPr>
        </p:nvSpPr>
        <p:spPr>
          <a:xfrm>
            <a:off x="565150" y="2160016"/>
            <a:ext cx="6400999" cy="3601212"/>
          </a:xfrm>
        </p:spPr>
        <p:txBody>
          <a:bodyPr>
            <a:normAutofit/>
          </a:bodyPr>
          <a:lstStyle/>
          <a:p>
            <a:r>
              <a:rPr lang="es-MX" dirty="0">
                <a:solidFill>
                  <a:srgbClr val="FFFFFF"/>
                </a:solidFill>
              </a:rPr>
              <a:t>El impuesto del ejercicio se pagará mediante declaración dentro de los </a:t>
            </a:r>
            <a:r>
              <a:rPr lang="es-MX" b="1" dirty="0">
                <a:solidFill>
                  <a:srgbClr val="FFFFFF"/>
                </a:solidFill>
              </a:rPr>
              <a:t>tres meses siguientes </a:t>
            </a:r>
            <a:r>
              <a:rPr lang="es-MX" dirty="0">
                <a:solidFill>
                  <a:srgbClr val="FFFFFF"/>
                </a:solidFill>
              </a:rPr>
              <a:t>a la fecha en la que termine el ejercicio fiscal. </a:t>
            </a:r>
          </a:p>
          <a:p>
            <a:r>
              <a:rPr lang="es-MX" dirty="0">
                <a:solidFill>
                  <a:srgbClr val="FFFFFF"/>
                </a:solidFill>
              </a:rPr>
              <a:t>Todos los constituyentes deben cumplir en tiempo y forma con sus obligaciones fiscales, no hacerlo puede hacerlos acreedores a multas y sanciones que pueden terminar afectando el bolsillo.  </a:t>
            </a:r>
          </a:p>
        </p:txBody>
      </p:sp>
      <p:cxnSp>
        <p:nvCxnSpPr>
          <p:cNvPr id="27" name="Straight Connector 2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Calendario&#10;&#10;Descripción generada automáticamente">
            <a:extLst>
              <a:ext uri="{FF2B5EF4-FFF2-40B4-BE49-F238E27FC236}">
                <a16:creationId xmlns:a16="http://schemas.microsoft.com/office/drawing/2014/main" id="{4BD822B1-6659-F810-0E20-1B0871F86710}"/>
              </a:ext>
            </a:extLst>
          </p:cNvPr>
          <p:cNvPicPr>
            <a:picLocks noChangeAspect="1"/>
          </p:cNvPicPr>
          <p:nvPr/>
        </p:nvPicPr>
        <p:blipFill rotWithShape="1">
          <a:blip r:embed="rId2">
            <a:extLst>
              <a:ext uri="{28A0092B-C50C-407E-A947-70E740481C1C}">
                <a14:useLocalDpi xmlns:a14="http://schemas.microsoft.com/office/drawing/2010/main" val="0"/>
              </a:ext>
            </a:extLst>
          </a:blip>
          <a:srcRect l="13374" r="13608" b="-1"/>
          <a:stretch/>
        </p:blipFill>
        <p:spPr>
          <a:xfrm>
            <a:off x="7531299" y="681645"/>
            <a:ext cx="4005810" cy="5486057"/>
          </a:xfrm>
          <a:prstGeom prst="rect">
            <a:avLst/>
          </a:prstGeom>
        </p:spPr>
      </p:pic>
      <p:grpSp>
        <p:nvGrpSpPr>
          <p:cNvPr id="29" name="Group 28">
            <a:extLst>
              <a:ext uri="{FF2B5EF4-FFF2-40B4-BE49-F238E27FC236}">
                <a16:creationId xmlns:a16="http://schemas.microsoft.com/office/drawing/2014/main" id="{2ACBB827-9A2D-D449-9686-F47D2A20EF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0" name="Freeform 21">
              <a:extLst>
                <a:ext uri="{FF2B5EF4-FFF2-40B4-BE49-F238E27FC236}">
                  <a16:creationId xmlns:a16="http://schemas.microsoft.com/office/drawing/2014/main" id="{9B921EC8-AD62-E940-80A2-682AC7104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23">
              <a:extLst>
                <a:ext uri="{FF2B5EF4-FFF2-40B4-BE49-F238E27FC236}">
                  <a16:creationId xmlns:a16="http://schemas.microsoft.com/office/drawing/2014/main" id="{6DBDC735-9A9C-6340-B1E4-3576B27ED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25">
              <a:extLst>
                <a:ext uri="{FF2B5EF4-FFF2-40B4-BE49-F238E27FC236}">
                  <a16:creationId xmlns:a16="http://schemas.microsoft.com/office/drawing/2014/main" id="{E3F399C2-198A-1347-8B48-1B1D508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6">
              <a:extLst>
                <a:ext uri="{FF2B5EF4-FFF2-40B4-BE49-F238E27FC236}">
                  <a16:creationId xmlns:a16="http://schemas.microsoft.com/office/drawing/2014/main" id="{4AB3593B-CA05-1845-839E-90B9B70EC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4622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0" name="Oval 9">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5" name="Straight Connector 34">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a escribiendo en un bloc de notas">
            <a:extLst>
              <a:ext uri="{FF2B5EF4-FFF2-40B4-BE49-F238E27FC236}">
                <a16:creationId xmlns:a16="http://schemas.microsoft.com/office/drawing/2014/main" id="{4C9BDC82-5A13-BEEA-978D-7D3C347242A5}"/>
              </a:ext>
            </a:extLst>
          </p:cNvPr>
          <p:cNvPicPr>
            <a:picLocks noChangeAspect="1"/>
          </p:cNvPicPr>
          <p:nvPr/>
        </p:nvPicPr>
        <p:blipFill rotWithShape="1">
          <a:blip r:embed="rId2"/>
          <a:srcRect t="13177" b="15845"/>
          <a:stretch/>
        </p:blipFill>
        <p:spPr>
          <a:xfrm>
            <a:off x="20" y="1"/>
            <a:ext cx="12191980" cy="6857999"/>
          </a:xfrm>
          <a:prstGeom prst="rect">
            <a:avLst/>
          </a:prstGeom>
        </p:spPr>
      </p:pic>
      <p:sp>
        <p:nvSpPr>
          <p:cNvPr id="39"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4783"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grpSp>
        <p:nvGrpSpPr>
          <p:cNvPr id="41" name="Group 40">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2"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24697055-5973-D05F-5324-6C43DB9F9D60}"/>
              </a:ext>
            </a:extLst>
          </p:cNvPr>
          <p:cNvSpPr>
            <a:spLocks noGrp="1"/>
          </p:cNvSpPr>
          <p:nvPr>
            <p:ph type="title"/>
          </p:nvPr>
        </p:nvSpPr>
        <p:spPr>
          <a:xfrm>
            <a:off x="7489935" y="768334"/>
            <a:ext cx="3932537" cy="2866405"/>
          </a:xfrm>
        </p:spPr>
        <p:txBody>
          <a:bodyPr vert="horz" lIns="91440" tIns="45720" rIns="91440" bIns="45720" rtlCol="0" anchor="t">
            <a:normAutofit/>
          </a:bodyPr>
          <a:lstStyle/>
          <a:p>
            <a:r>
              <a:rPr lang="en-US" sz="4800" dirty="0" err="1"/>
              <a:t>Ingresos</a:t>
            </a:r>
            <a:r>
              <a:rPr lang="en-US" sz="4800" dirty="0"/>
              <a:t> (arts.16-18 LISR)</a:t>
            </a:r>
          </a:p>
        </p:txBody>
      </p:sp>
      <p:cxnSp>
        <p:nvCxnSpPr>
          <p:cNvPr id="50" name="Straight Connector 49">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9934"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242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37">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7C8456-9C4C-BE1C-00A3-85CE7F091680}"/>
              </a:ext>
            </a:extLst>
          </p:cNvPr>
          <p:cNvSpPr>
            <a:spLocks noGrp="1"/>
          </p:cNvSpPr>
          <p:nvPr>
            <p:ph type="title"/>
          </p:nvPr>
        </p:nvSpPr>
        <p:spPr>
          <a:xfrm>
            <a:off x="565150" y="770890"/>
            <a:ext cx="5995137" cy="1268984"/>
          </a:xfrm>
        </p:spPr>
        <p:txBody>
          <a:bodyPr>
            <a:normAutofit/>
          </a:bodyPr>
          <a:lstStyle/>
          <a:p>
            <a:r>
              <a:rPr lang="es-MX" dirty="0"/>
              <a:t>De los Ingresos </a:t>
            </a:r>
          </a:p>
        </p:txBody>
      </p:sp>
      <p:sp>
        <p:nvSpPr>
          <p:cNvPr id="3" name="Marcador de contenido 2">
            <a:extLst>
              <a:ext uri="{FF2B5EF4-FFF2-40B4-BE49-F238E27FC236}">
                <a16:creationId xmlns:a16="http://schemas.microsoft.com/office/drawing/2014/main" id="{C038B2C1-4092-BC17-744A-B16E0AC9DB19}"/>
              </a:ext>
            </a:extLst>
          </p:cNvPr>
          <p:cNvSpPr>
            <a:spLocks noGrp="1"/>
          </p:cNvSpPr>
          <p:nvPr>
            <p:ph idx="1"/>
          </p:nvPr>
        </p:nvSpPr>
        <p:spPr>
          <a:xfrm>
            <a:off x="565150" y="2160016"/>
            <a:ext cx="5995137" cy="3601212"/>
          </a:xfrm>
        </p:spPr>
        <p:txBody>
          <a:bodyPr>
            <a:normAutofit/>
          </a:bodyPr>
          <a:lstStyle/>
          <a:p>
            <a:pPr algn="just">
              <a:lnSpc>
                <a:spcPct val="90000"/>
              </a:lnSpc>
            </a:pPr>
            <a:r>
              <a:rPr lang="es-MX" sz="1800" b="1" dirty="0">
                <a:solidFill>
                  <a:srgbClr val="FFFFFF"/>
                </a:solidFill>
              </a:rPr>
              <a:t>Acumulables</a:t>
            </a:r>
            <a:r>
              <a:rPr lang="es-MX" sz="1800" dirty="0">
                <a:solidFill>
                  <a:srgbClr val="FFFFFF"/>
                </a:solidFill>
              </a:rPr>
              <a:t>. Se consideran acumulables la totalidad de los ingresos en efectivo, bienes, servicio, crédito, ganancia por la transmisión de propiedad de bienes, o cualquier otro tipo que obtengan en el país las personas morales, residentes y los provenientes de sus establecimientos en el extranjero y otros que se señalan en Capítulo I de la LISR. </a:t>
            </a:r>
          </a:p>
          <a:p>
            <a:pPr algn="just">
              <a:lnSpc>
                <a:spcPct val="90000"/>
              </a:lnSpc>
            </a:pPr>
            <a:r>
              <a:rPr lang="es-MX" sz="1800" b="1" dirty="0">
                <a:solidFill>
                  <a:srgbClr val="FFFFFF"/>
                </a:solidFill>
              </a:rPr>
              <a:t>No acumulables</a:t>
            </a:r>
            <a:r>
              <a:rPr lang="es-MX" sz="1800" dirty="0">
                <a:solidFill>
                  <a:srgbClr val="FFFFFF"/>
                </a:solidFill>
              </a:rPr>
              <a:t>: Fiscalmente no se consideran ingresos el aumento del capital, los ingresos por apoyos económicos o monetarios que reciban los contribuyentes a través de programas previstos en los presupuestos de egresos de la Federación, entre otros, establecidos en el artículo 16 de la LISR. </a:t>
            </a:r>
          </a:p>
        </p:txBody>
      </p:sp>
      <p:pic>
        <p:nvPicPr>
          <p:cNvPr id="5" name="Imagen 4" descr="Un dibujo de una persona&#10;&#10;Descripción generada automáticamente con confianza baja">
            <a:extLst>
              <a:ext uri="{FF2B5EF4-FFF2-40B4-BE49-F238E27FC236}">
                <a16:creationId xmlns:a16="http://schemas.microsoft.com/office/drawing/2014/main" id="{ECB17B7A-EC25-D6FA-D764-D8D6D79F3BCC}"/>
              </a:ext>
            </a:extLst>
          </p:cNvPr>
          <p:cNvPicPr>
            <a:picLocks noChangeAspect="1"/>
          </p:cNvPicPr>
          <p:nvPr/>
        </p:nvPicPr>
        <p:blipFill rotWithShape="1">
          <a:blip r:embed="rId2">
            <a:extLst>
              <a:ext uri="{28A0092B-C50C-407E-A947-70E740481C1C}">
                <a14:useLocalDpi xmlns:a14="http://schemas.microsoft.com/office/drawing/2010/main" val="0"/>
              </a:ext>
            </a:extLst>
          </a:blip>
          <a:srcRect l="30361" r="19639"/>
          <a:stretch/>
        </p:blipFill>
        <p:spPr>
          <a:xfrm>
            <a:off x="7453213" y="2160015"/>
            <a:ext cx="3601212" cy="3601212"/>
          </a:xfrm>
          <a:prstGeom prst="rect">
            <a:avLst/>
          </a:prstGeom>
        </p:spPr>
      </p:pic>
      <p:grpSp>
        <p:nvGrpSpPr>
          <p:cNvPr id="52" name="Group 39">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41"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6" name="Straight Connector 45">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0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nterfaz de usuario gráfica&#10;&#10;Descripción generada automáticamente con confianza baja">
            <a:extLst>
              <a:ext uri="{FF2B5EF4-FFF2-40B4-BE49-F238E27FC236}">
                <a16:creationId xmlns:a16="http://schemas.microsoft.com/office/drawing/2014/main" id="{836BDB01-0E4A-51D8-FFD2-637689C0D7A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12"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6C3460A3-3B22-3548-A524-FC38D36AB226}"/>
              </a:ext>
            </a:extLst>
          </p:cNvPr>
          <p:cNvSpPr>
            <a:spLocks noGrp="1"/>
          </p:cNvSpPr>
          <p:nvPr>
            <p:ph type="title"/>
          </p:nvPr>
        </p:nvSpPr>
        <p:spPr>
          <a:xfrm>
            <a:off x="565150" y="770890"/>
            <a:ext cx="7335835" cy="1268984"/>
          </a:xfrm>
        </p:spPr>
        <p:txBody>
          <a:bodyPr>
            <a:normAutofit/>
          </a:bodyPr>
          <a:lstStyle/>
          <a:p>
            <a:r>
              <a:rPr lang="es-MX" dirty="0"/>
              <a:t>Momento de acumulación</a:t>
            </a:r>
          </a:p>
        </p:txBody>
      </p:sp>
      <p:sp>
        <p:nvSpPr>
          <p:cNvPr id="3" name="Marcador de contenido 2">
            <a:extLst>
              <a:ext uri="{FF2B5EF4-FFF2-40B4-BE49-F238E27FC236}">
                <a16:creationId xmlns:a16="http://schemas.microsoft.com/office/drawing/2014/main" id="{47FFCBE8-20FC-CB1B-6267-52985D9D3CA9}"/>
              </a:ext>
            </a:extLst>
          </p:cNvPr>
          <p:cNvSpPr>
            <a:spLocks noGrp="1"/>
          </p:cNvSpPr>
          <p:nvPr>
            <p:ph idx="1"/>
          </p:nvPr>
        </p:nvSpPr>
        <p:spPr>
          <a:xfrm>
            <a:off x="565150" y="2160016"/>
            <a:ext cx="7335835" cy="3601212"/>
          </a:xfrm>
        </p:spPr>
        <p:txBody>
          <a:bodyPr>
            <a:normAutofit/>
          </a:bodyPr>
          <a:lstStyle/>
          <a:p>
            <a:r>
              <a:rPr lang="es-MX" dirty="0">
                <a:solidFill>
                  <a:srgbClr val="FFFFFF"/>
                </a:solidFill>
              </a:rPr>
              <a:t>Enajenación de bienes o prestación de servicios </a:t>
            </a:r>
          </a:p>
          <a:p>
            <a:pPr marL="457200" indent="-457200">
              <a:buFont typeface="+mj-lt"/>
              <a:buAutoNum type="alphaLcParenR"/>
            </a:pPr>
            <a:r>
              <a:rPr lang="es-MX" dirty="0">
                <a:solidFill>
                  <a:srgbClr val="FFFFFF"/>
                </a:solidFill>
              </a:rPr>
              <a:t>Se expida el comprobante fiscal que ampare o la contraprestación pactada. </a:t>
            </a:r>
          </a:p>
          <a:p>
            <a:pPr marL="457200" indent="-457200">
              <a:buFont typeface="+mj-lt"/>
              <a:buAutoNum type="alphaLcParenR"/>
            </a:pPr>
            <a:r>
              <a:rPr lang="es-MX" dirty="0">
                <a:solidFill>
                  <a:srgbClr val="FFFFFF"/>
                </a:solidFill>
              </a:rPr>
              <a:t>Se envíe o entregue materialmente el bien o cuando se presente el servicio. </a:t>
            </a:r>
          </a:p>
          <a:p>
            <a:pPr marL="457200" indent="-457200">
              <a:buFont typeface="+mj-lt"/>
              <a:buAutoNum type="alphaLcParenR"/>
            </a:pPr>
            <a:r>
              <a:rPr lang="es-MX" dirty="0">
                <a:solidFill>
                  <a:srgbClr val="FFFFFF"/>
                </a:solidFill>
              </a:rPr>
              <a:t>Se cobre o sea exigible total o parcialmente el precio o la contraprestación pactada, aún cuando provenga de anticipos.  </a:t>
            </a:r>
          </a:p>
          <a:p>
            <a:pPr marL="0" indent="0">
              <a:buNone/>
            </a:pPr>
            <a:endParaRPr lang="es-MX" dirty="0"/>
          </a:p>
        </p:txBody>
      </p:sp>
      <p:cxnSp>
        <p:nvCxnSpPr>
          <p:cNvPr id="14" name="Straight Connector 13">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7"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5338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020E2-6284-24C9-43E3-69B3DFEEDD99}"/>
              </a:ext>
            </a:extLst>
          </p:cNvPr>
          <p:cNvSpPr>
            <a:spLocks noGrp="1"/>
          </p:cNvSpPr>
          <p:nvPr>
            <p:ph type="title"/>
          </p:nvPr>
        </p:nvSpPr>
        <p:spPr/>
        <p:txBody>
          <a:bodyPr>
            <a:normAutofit/>
          </a:bodyPr>
          <a:lstStyle/>
          <a:p>
            <a:r>
              <a:rPr lang="es-MX" dirty="0"/>
              <a:t>Otros supuestos de acumulación </a:t>
            </a:r>
          </a:p>
        </p:txBody>
      </p:sp>
      <p:sp>
        <p:nvSpPr>
          <p:cNvPr id="3" name="Marcador de contenido 2">
            <a:extLst>
              <a:ext uri="{FF2B5EF4-FFF2-40B4-BE49-F238E27FC236}">
                <a16:creationId xmlns:a16="http://schemas.microsoft.com/office/drawing/2014/main" id="{21F4EED0-0980-C463-194A-6452A717D599}"/>
              </a:ext>
            </a:extLst>
          </p:cNvPr>
          <p:cNvSpPr>
            <a:spLocks noGrp="1"/>
          </p:cNvSpPr>
          <p:nvPr>
            <p:ph idx="1"/>
          </p:nvPr>
        </p:nvSpPr>
        <p:spPr/>
        <p:txBody>
          <a:bodyPr/>
          <a:lstStyle/>
          <a:p>
            <a:r>
              <a:rPr lang="es-MX" dirty="0">
                <a:solidFill>
                  <a:srgbClr val="FFFFFF"/>
                </a:solidFill>
              </a:rPr>
              <a:t>Ingresos acumulables al momento del cobro del precio. </a:t>
            </a:r>
          </a:p>
          <a:p>
            <a:r>
              <a:rPr lang="es-MX" dirty="0">
                <a:solidFill>
                  <a:srgbClr val="FFFFFF"/>
                </a:solidFill>
              </a:rPr>
              <a:t>Opción en caso de arrendamiento financiero. </a:t>
            </a:r>
          </a:p>
          <a:p>
            <a:r>
              <a:rPr lang="es-MX" dirty="0">
                <a:solidFill>
                  <a:srgbClr val="FFFFFF"/>
                </a:solidFill>
              </a:rPr>
              <a:t>Enajenaciones a plazo.</a:t>
            </a:r>
          </a:p>
          <a:p>
            <a:r>
              <a:rPr lang="es-MX" dirty="0">
                <a:solidFill>
                  <a:srgbClr val="FFFFFF"/>
                </a:solidFill>
              </a:rPr>
              <a:t>Incumplimiento de contratos de arrendamiento financiero. </a:t>
            </a:r>
          </a:p>
          <a:p>
            <a:r>
              <a:rPr lang="es-MX" dirty="0">
                <a:solidFill>
                  <a:srgbClr val="FFFFFF"/>
                </a:solidFill>
              </a:rPr>
              <a:t>Ingresos derivados de deudas no cubiertas por el contribuyente. </a:t>
            </a:r>
          </a:p>
        </p:txBody>
      </p:sp>
    </p:spTree>
    <p:extLst>
      <p:ext uri="{BB962C8B-B14F-4D97-AF65-F5344CB8AC3E}">
        <p14:creationId xmlns:p14="http://schemas.microsoft.com/office/powerpoint/2010/main" val="169652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520ADA-7525-F1E5-68E4-D608C1F3EB22}"/>
              </a:ext>
            </a:extLst>
          </p:cNvPr>
          <p:cNvSpPr>
            <a:spLocks noGrp="1"/>
          </p:cNvSpPr>
          <p:nvPr>
            <p:ph type="title"/>
          </p:nvPr>
        </p:nvSpPr>
        <p:spPr>
          <a:xfrm>
            <a:off x="1656916" y="217523"/>
            <a:ext cx="9198761" cy="1268984"/>
          </a:xfrm>
        </p:spPr>
        <p:txBody>
          <a:bodyPr>
            <a:normAutofit/>
          </a:bodyPr>
          <a:lstStyle/>
          <a:p>
            <a:pPr>
              <a:lnSpc>
                <a:spcPct val="90000"/>
              </a:lnSpc>
            </a:pPr>
            <a:r>
              <a:rPr lang="es-MX" sz="3200" dirty="0"/>
              <a:t>De las deducciones (arts. 25 al 27 de la LISR)</a:t>
            </a:r>
          </a:p>
        </p:txBody>
      </p:sp>
      <p:sp>
        <p:nvSpPr>
          <p:cNvPr id="3" name="Marcador de contenido 2">
            <a:extLst>
              <a:ext uri="{FF2B5EF4-FFF2-40B4-BE49-F238E27FC236}">
                <a16:creationId xmlns:a16="http://schemas.microsoft.com/office/drawing/2014/main" id="{5653BBEE-7E56-AC18-2D71-D1151EF6221B}"/>
              </a:ext>
            </a:extLst>
          </p:cNvPr>
          <p:cNvSpPr>
            <a:spLocks noGrp="1"/>
          </p:cNvSpPr>
          <p:nvPr>
            <p:ph idx="1"/>
          </p:nvPr>
        </p:nvSpPr>
        <p:spPr>
          <a:xfrm>
            <a:off x="770961" y="872732"/>
            <a:ext cx="10758729" cy="5787262"/>
          </a:xfrm>
        </p:spPr>
        <p:txBody>
          <a:bodyPr>
            <a:normAutofit fontScale="32500" lnSpcReduction="20000"/>
          </a:bodyPr>
          <a:lstStyle/>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Las devoluciones que se reciban o los descuentos o bonificaciones que se hagan en el ejercicio.</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El costo de lo vendido.</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 gastos netos de descuentos, bonificaciones o devoluciones.</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Las inversiones.</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 créditos incobrables y las pérdidas por caso fortuito, fuerza mayor o por enajenación de bienes.</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Las cuotas a cargo de los patrones pagadas al Instituto Mexicano del Seguro Social, incluidas las previstas en la Ley del Seguro de Desempleo.</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 intereses devengados a cargo en el ejercicio, sin ajuste alguno. En el caso de los intereses moratorios, a partir del cuarto mes se deducirán únicamente los efectivamente pagados.</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El ajuste anual por inflación que resulte deducible en los términos del artículo 44 de esta Ley.</a:t>
            </a:r>
          </a:p>
          <a:p>
            <a:pPr marL="342900" lvl="0" indent="-342900">
              <a:lnSpc>
                <a:spcPct val="90000"/>
              </a:lnSpc>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Los anticipos y los rendimientos que paguen las sociedades cooperativas de producción, así como los anticipos que entreguen las sociedades y asociaciones civiles a sus miembros.</a:t>
            </a:r>
          </a:p>
          <a:p>
            <a:pPr marL="342900" lvl="0" indent="-342900">
              <a:lnSpc>
                <a:spcPct val="90000"/>
              </a:lnSpc>
              <a:spcAft>
                <a:spcPts val="800"/>
              </a:spcAft>
              <a:buFont typeface="+mj-lt"/>
              <a:buAutoNum type="arabicPeriod"/>
            </a:pPr>
            <a:r>
              <a:rPr lang="es-MX" sz="4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Las aportaciones efectuadas para la creación o incremento de reservas para fondos de pensiones o jubilaciones del personal, complementarias a las que establece la Ley del Seguro Social, y de primas de antigüedad constituidas en los términos de esta Ley.</a:t>
            </a:r>
          </a:p>
          <a:p>
            <a:pPr marL="0" lvl="0" indent="0">
              <a:lnSpc>
                <a:spcPct val="90000"/>
              </a:lnSpc>
              <a:spcAft>
                <a:spcPts val="800"/>
              </a:spcAft>
              <a:buNone/>
            </a:pPr>
            <a:r>
              <a:rPr lang="es-MX" sz="4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Sobresalen: </a:t>
            </a:r>
          </a:p>
          <a:p>
            <a:pPr>
              <a:lnSpc>
                <a:spcPct val="90000"/>
              </a:lnSpc>
            </a:pPr>
            <a:r>
              <a:rPr lang="es-MX" sz="4400" dirty="0">
                <a:solidFill>
                  <a:srgbClr val="FFFFFF"/>
                </a:solidFill>
              </a:rPr>
              <a:t>Costos </a:t>
            </a:r>
          </a:p>
          <a:p>
            <a:pPr>
              <a:lnSpc>
                <a:spcPct val="90000"/>
              </a:lnSpc>
            </a:pPr>
            <a:r>
              <a:rPr lang="es-MX" sz="4400" dirty="0">
                <a:solidFill>
                  <a:srgbClr val="FFFFFF"/>
                </a:solidFill>
              </a:rPr>
              <a:t>Gastos </a:t>
            </a:r>
          </a:p>
          <a:p>
            <a:pPr>
              <a:lnSpc>
                <a:spcPct val="90000"/>
              </a:lnSpc>
            </a:pPr>
            <a:r>
              <a:rPr lang="es-MX" sz="4400" dirty="0">
                <a:solidFill>
                  <a:srgbClr val="FFFFFF"/>
                </a:solidFill>
              </a:rPr>
              <a:t>Inversiones </a:t>
            </a:r>
          </a:p>
          <a:p>
            <a:pPr marL="0" lvl="0" indent="0">
              <a:lnSpc>
                <a:spcPct val="90000"/>
              </a:lnSpc>
              <a:spcAft>
                <a:spcPts val="800"/>
              </a:spcAft>
              <a:buNone/>
            </a:pP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s-MX" sz="800" dirty="0"/>
          </a:p>
        </p:txBody>
      </p:sp>
      <p:cxnSp>
        <p:nvCxnSpPr>
          <p:cNvPr id="10" name="Straight Connector 9">
            <a:extLst>
              <a:ext uri="{FF2B5EF4-FFF2-40B4-BE49-F238E27FC236}">
                <a16:creationId xmlns:a16="http://schemas.microsoft.com/office/drawing/2014/main" id="{BA7C2670-8081-9C42-82A1-23BBFAEAA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5BEF7CB-BB00-3345-8542-8F0FAFE1C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3" name="Oval 12">
              <a:extLst>
                <a:ext uri="{FF2B5EF4-FFF2-40B4-BE49-F238E27FC236}">
                  <a16:creationId xmlns:a16="http://schemas.microsoft.com/office/drawing/2014/main" id="{4E633967-4EB4-9A43-9984-7E0C7DCE8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4">
              <a:extLst>
                <a:ext uri="{FF2B5EF4-FFF2-40B4-BE49-F238E27FC236}">
                  <a16:creationId xmlns:a16="http://schemas.microsoft.com/office/drawing/2014/main" id="{80BB32CE-B79D-9449-AEBB-EC9F56A9A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id="{AFE8EC8C-9217-6E47-ACFA-7B2148F1B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8BEA612E-5CC4-DA4D-8A68-059864439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7">
              <a:extLst>
                <a:ext uri="{FF2B5EF4-FFF2-40B4-BE49-F238E27FC236}">
                  <a16:creationId xmlns:a16="http://schemas.microsoft.com/office/drawing/2014/main" id="{59DC8CDB-7B92-E848-AA26-43105184E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8">
              <a:extLst>
                <a:ext uri="{FF2B5EF4-FFF2-40B4-BE49-F238E27FC236}">
                  <a16:creationId xmlns:a16="http://schemas.microsoft.com/office/drawing/2014/main" id="{876EC8B8-C9EB-A84A-858B-ADF81A5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9">
              <a:extLst>
                <a:ext uri="{FF2B5EF4-FFF2-40B4-BE49-F238E27FC236}">
                  <a16:creationId xmlns:a16="http://schemas.microsoft.com/office/drawing/2014/main" id="{078C5DEE-08C1-D546-BF9B-933B8419E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6076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228600" y="1922524"/>
            <a:ext cx="7069137" cy="2986234"/>
          </a:xfrm>
        </p:spPr>
        <p:txBody>
          <a:bodyPr vert="horz" wrap="square" lIns="0" tIns="0" rIns="0" bIns="0" rtlCol="0" anchor="b" anchorCtr="0">
            <a:normAutofit/>
          </a:bodyPr>
          <a:lstStyle/>
          <a:p>
            <a:pPr rtl="0">
              <a:lnSpc>
                <a:spcPct val="100000"/>
              </a:lnSpc>
            </a:pPr>
            <a:r>
              <a:rPr lang="es-ES" sz="6400" kern="1200" dirty="0">
                <a:solidFill>
                  <a:schemeClr val="tx1"/>
                </a:solidFill>
                <a:latin typeface="+mj-lt"/>
                <a:ea typeface="+mj-ea"/>
                <a:cs typeface="+mj-cs"/>
              </a:rPr>
              <a:t>¿Qué son los impuestos por Pagar?</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3</a:t>
            </a:fld>
            <a:endParaRPr lang="es-ES"/>
          </a:p>
        </p:txBody>
      </p:sp>
    </p:spTree>
    <p:extLst>
      <p:ext uri="{BB962C8B-B14F-4D97-AF65-F5344CB8AC3E}">
        <p14:creationId xmlns:p14="http://schemas.microsoft.com/office/powerpoint/2010/main" val="1467528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338339-DF79-1E10-BEEC-321D9089E471}"/>
              </a:ext>
            </a:extLst>
          </p:cNvPr>
          <p:cNvSpPr>
            <a:spLocks noGrp="1"/>
          </p:cNvSpPr>
          <p:nvPr>
            <p:ph type="title"/>
          </p:nvPr>
        </p:nvSpPr>
        <p:spPr>
          <a:xfrm>
            <a:off x="5470518" y="458505"/>
            <a:ext cx="5018677" cy="1268984"/>
          </a:xfrm>
        </p:spPr>
        <p:txBody>
          <a:bodyPr>
            <a:normAutofit/>
          </a:bodyPr>
          <a:lstStyle/>
          <a:p>
            <a:r>
              <a:rPr lang="es-MX" dirty="0"/>
              <a:t>Requisitos </a:t>
            </a:r>
          </a:p>
        </p:txBody>
      </p:sp>
      <p:pic>
        <p:nvPicPr>
          <p:cNvPr id="7" name="Imagen 6" descr="Imagen que contiene medidor&#10;&#10;Descripción generada automáticamente">
            <a:extLst>
              <a:ext uri="{FF2B5EF4-FFF2-40B4-BE49-F238E27FC236}">
                <a16:creationId xmlns:a16="http://schemas.microsoft.com/office/drawing/2014/main" id="{99BCF9AE-1C0A-9571-9134-9CB74A9F1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30514"/>
            <a:ext cx="2004725" cy="1565086"/>
          </a:xfrm>
          <a:prstGeom prst="rect">
            <a:avLst/>
          </a:prstGeom>
        </p:spPr>
      </p:pic>
      <p:sp>
        <p:nvSpPr>
          <p:cNvPr id="51" name="Oval 45">
            <a:extLst>
              <a:ext uri="{FF2B5EF4-FFF2-40B4-BE49-F238E27FC236}">
                <a16:creationId xmlns:a16="http://schemas.microsoft.com/office/drawing/2014/main" id="{42883715-E851-D04E-A535-D3FBEA7FA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684" y="678477"/>
            <a:ext cx="2624328" cy="2624328"/>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797B32-C681-4D40-95F3-0CC5DFFD5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5257" y="1989741"/>
            <a:ext cx="1314487" cy="13144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F9DDB6A-ABBF-164E-85A0-2C050B87D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155" y="3555195"/>
            <a:ext cx="1830621" cy="1830621"/>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Interfaz de usuario gráfica&#10;&#10;Descripción generada automáticamente">
            <a:extLst>
              <a:ext uri="{FF2B5EF4-FFF2-40B4-BE49-F238E27FC236}">
                <a16:creationId xmlns:a16="http://schemas.microsoft.com/office/drawing/2014/main" id="{97803484-60BA-89B4-9691-EF4C5AD21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77" y="3782074"/>
            <a:ext cx="2014047" cy="1603741"/>
          </a:xfrm>
          <a:prstGeom prst="rect">
            <a:avLst/>
          </a:prstGeom>
        </p:spPr>
      </p:pic>
      <p:sp>
        <p:nvSpPr>
          <p:cNvPr id="52" name="Oval 51">
            <a:extLst>
              <a:ext uri="{FF2B5EF4-FFF2-40B4-BE49-F238E27FC236}">
                <a16:creationId xmlns:a16="http://schemas.microsoft.com/office/drawing/2014/main" id="{4357A66F-63D1-7B4A-97F8-4D8EFB6FC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5786" y="3555195"/>
            <a:ext cx="2624328" cy="2624328"/>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0CEA4E9-8B53-A950-7667-8ECB99862E46}"/>
              </a:ext>
            </a:extLst>
          </p:cNvPr>
          <p:cNvSpPr>
            <a:spLocks noGrp="1"/>
          </p:cNvSpPr>
          <p:nvPr>
            <p:ph idx="1"/>
          </p:nvPr>
        </p:nvSpPr>
        <p:spPr>
          <a:xfrm>
            <a:off x="4882078" y="1562064"/>
            <a:ext cx="6893910" cy="4876800"/>
          </a:xfrm>
        </p:spPr>
        <p:txBody>
          <a:bodyPr>
            <a:normAutofit/>
          </a:bodyPr>
          <a:lstStyle/>
          <a:p>
            <a:pPr>
              <a:lnSpc>
                <a:spcPct val="90000"/>
              </a:lnSpc>
            </a:pPr>
            <a:r>
              <a:rPr lang="es-MX" sz="1800" dirty="0">
                <a:solidFill>
                  <a:srgbClr val="FFFFFF"/>
                </a:solidFill>
              </a:rPr>
              <a:t>El artículo 27 contiene un listado sobre los requisitos que deben reunir las deducciones, entre ellos: </a:t>
            </a:r>
          </a:p>
          <a:p>
            <a:pPr>
              <a:lnSpc>
                <a:spcPct val="90000"/>
              </a:lnSpc>
            </a:pPr>
            <a:r>
              <a:rPr lang="es-MX" sz="1800" dirty="0">
                <a:solidFill>
                  <a:srgbClr val="FFFFFF"/>
                </a:solidFill>
              </a:rPr>
              <a:t>Ser estrictamente indispensables.</a:t>
            </a:r>
          </a:p>
          <a:p>
            <a:pPr>
              <a:lnSpc>
                <a:spcPct val="90000"/>
              </a:lnSpc>
            </a:pPr>
            <a:r>
              <a:rPr lang="es-MX" sz="1800" dirty="0">
                <a:solidFill>
                  <a:srgbClr val="FFFFFF"/>
                </a:solidFill>
              </a:rPr>
              <a:t>Estar amparadas por un comprobante fiscal. </a:t>
            </a:r>
          </a:p>
          <a:p>
            <a:pPr>
              <a:lnSpc>
                <a:spcPct val="90000"/>
              </a:lnSpc>
            </a:pPr>
            <a:r>
              <a:rPr lang="es-MX" sz="1800" dirty="0">
                <a:solidFill>
                  <a:srgbClr val="FFFFFF"/>
                </a:solidFill>
              </a:rPr>
              <a:t>Estar debidamente registradas en contabilidad.</a:t>
            </a:r>
          </a:p>
          <a:p>
            <a:pPr>
              <a:lnSpc>
                <a:spcPct val="90000"/>
              </a:lnSpc>
            </a:pPr>
            <a:r>
              <a:rPr lang="es-MX" sz="1800" dirty="0">
                <a:solidFill>
                  <a:srgbClr val="FFFFFF"/>
                </a:solidFill>
              </a:rPr>
              <a:t>En el caso de pérdidas por créditos, éstas se consideran realizadas en el mes en que se consuma el plazo de prescripción. </a:t>
            </a:r>
          </a:p>
          <a:p>
            <a:pPr>
              <a:lnSpc>
                <a:spcPct val="90000"/>
              </a:lnSpc>
            </a:pPr>
            <a:r>
              <a:rPr lang="es-MX" sz="1800" dirty="0">
                <a:solidFill>
                  <a:srgbClr val="FFFFFF"/>
                </a:solidFill>
              </a:rPr>
              <a:t>Cuando se trate de gastos de previsión social las prestaciones correspondientes se otorguen de forma general en beneficio de todos los trabajadores.  </a:t>
            </a:r>
          </a:p>
          <a:p>
            <a:pPr>
              <a:lnSpc>
                <a:spcPct val="90000"/>
              </a:lnSpc>
            </a:pPr>
            <a:r>
              <a:rPr lang="es-MX" sz="1800" dirty="0">
                <a:solidFill>
                  <a:srgbClr val="FFFFFF"/>
                </a:solidFill>
              </a:rPr>
              <a:t>No hacer pagos en efectivo mayores de 2,000 pesos. </a:t>
            </a:r>
          </a:p>
          <a:p>
            <a:pPr>
              <a:lnSpc>
                <a:spcPct val="90000"/>
              </a:lnSpc>
            </a:pPr>
            <a:endParaRPr lang="es-MX" sz="1300" dirty="0"/>
          </a:p>
        </p:txBody>
      </p:sp>
      <p:cxnSp>
        <p:nvCxnSpPr>
          <p:cNvPr id="54" name="Straight Connector 53">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08163"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15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658813" y="967362"/>
            <a:ext cx="5437187" cy="2986234"/>
          </a:xfrm>
        </p:spPr>
        <p:txBody>
          <a:bodyPr vert="horz" wrap="square" lIns="0" tIns="0" rIns="0" bIns="0" rtlCol="0" anchor="b" anchorCtr="0">
            <a:normAutofit/>
          </a:bodyPr>
          <a:lstStyle/>
          <a:p>
            <a:pPr rtl="0">
              <a:lnSpc>
                <a:spcPct val="100000"/>
              </a:lnSpc>
            </a:pPr>
            <a:r>
              <a:rPr lang="es-ES" sz="6400" kern="1200" dirty="0">
                <a:solidFill>
                  <a:schemeClr val="tx1"/>
                </a:solidFill>
                <a:latin typeface="+mj-lt"/>
                <a:ea typeface="+mj-ea"/>
                <a:cs typeface="+mj-cs"/>
              </a:rPr>
              <a:t>Riesgos</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31</a:t>
            </a:fld>
            <a:endParaRPr lang="es-ES"/>
          </a:p>
        </p:txBody>
      </p:sp>
    </p:spTree>
    <p:extLst>
      <p:ext uri="{BB962C8B-B14F-4D97-AF65-F5344CB8AC3E}">
        <p14:creationId xmlns:p14="http://schemas.microsoft.com/office/powerpoint/2010/main" val="91993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B38860-6A63-6642-C646-53AFEC1F4133}"/>
              </a:ext>
            </a:extLst>
          </p:cNvPr>
          <p:cNvSpPr>
            <a:spLocks noGrp="1"/>
          </p:cNvSpPr>
          <p:nvPr>
            <p:ph type="title"/>
          </p:nvPr>
        </p:nvSpPr>
        <p:spPr>
          <a:xfrm>
            <a:off x="565150" y="770890"/>
            <a:ext cx="6400999" cy="1268984"/>
          </a:xfrm>
        </p:spPr>
        <p:txBody>
          <a:bodyPr>
            <a:normAutofit/>
          </a:bodyPr>
          <a:lstStyle/>
          <a:p>
            <a:pPr>
              <a:lnSpc>
                <a:spcPct val="90000"/>
              </a:lnSpc>
            </a:pPr>
            <a:r>
              <a:rPr lang="es-MX" sz="3400" dirty="0">
                <a:solidFill>
                  <a:srgbClr val="FF0000"/>
                </a:solidFill>
              </a:rPr>
              <a:t>Riesgos </a:t>
            </a:r>
            <a:br>
              <a:rPr lang="es-MX" sz="3400" dirty="0"/>
            </a:br>
            <a:r>
              <a:rPr lang="es-MX" sz="3400" dirty="0"/>
              <a:t>Si no se paga a tiempo </a:t>
            </a:r>
          </a:p>
        </p:txBody>
      </p:sp>
      <p:grpSp>
        <p:nvGrpSpPr>
          <p:cNvPr id="53" name="Group 52">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54"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9" name="Straight Connector 58">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437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Imagen que contiene lego, dibujo&#10;&#10;Descripción generada automáticamente">
            <a:extLst>
              <a:ext uri="{FF2B5EF4-FFF2-40B4-BE49-F238E27FC236}">
                <a16:creationId xmlns:a16="http://schemas.microsoft.com/office/drawing/2014/main" id="{BB9659D7-85BE-B482-4558-6FFAD86B2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656" y="1405578"/>
            <a:ext cx="4002456" cy="4038192"/>
          </a:xfrm>
          <a:prstGeom prst="rect">
            <a:avLst/>
          </a:prstGeom>
        </p:spPr>
      </p:pic>
      <p:graphicFrame>
        <p:nvGraphicFramePr>
          <p:cNvPr id="46" name="Marcador de contenido 2">
            <a:extLst>
              <a:ext uri="{FF2B5EF4-FFF2-40B4-BE49-F238E27FC236}">
                <a16:creationId xmlns:a16="http://schemas.microsoft.com/office/drawing/2014/main" id="{EA052708-935C-3EE6-7F50-346834F88C56}"/>
              </a:ext>
            </a:extLst>
          </p:cNvPr>
          <p:cNvGraphicFramePr>
            <a:graphicFrameLocks noGrp="1"/>
          </p:cNvGraphicFramePr>
          <p:nvPr>
            <p:ph idx="1"/>
          </p:nvPr>
        </p:nvGraphicFramePr>
        <p:xfrm>
          <a:off x="565150" y="2160016"/>
          <a:ext cx="6400999" cy="360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847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8C4E4-9DB3-2A9B-E54B-D75CAF558667}"/>
              </a:ext>
            </a:extLst>
          </p:cNvPr>
          <p:cNvSpPr>
            <a:spLocks noGrp="1"/>
          </p:cNvSpPr>
          <p:nvPr>
            <p:ph type="title"/>
          </p:nvPr>
        </p:nvSpPr>
        <p:spPr>
          <a:xfrm>
            <a:off x="3733799" y="381000"/>
            <a:ext cx="5011738" cy="1332000"/>
          </a:xfrm>
        </p:spPr>
        <p:txBody>
          <a:bodyPr/>
          <a:lstStyle/>
          <a:p>
            <a:r>
              <a:rPr lang="es-ES" sz="4000" b="1" i="0" dirty="0">
                <a:solidFill>
                  <a:srgbClr val="FFFFFF"/>
                </a:solidFill>
                <a:effectLst/>
                <a:latin typeface="BentonSansBBVA-Book"/>
              </a:rPr>
              <a:t>Riesgo Tributario</a:t>
            </a:r>
            <a:endParaRPr lang="es-US" sz="4000" b="1" dirty="0">
              <a:solidFill>
                <a:srgbClr val="FFFFFF"/>
              </a:solidFill>
            </a:endParaRPr>
          </a:p>
        </p:txBody>
      </p:sp>
      <p:sp>
        <p:nvSpPr>
          <p:cNvPr id="3" name="Marcador de contenido 2">
            <a:extLst>
              <a:ext uri="{FF2B5EF4-FFF2-40B4-BE49-F238E27FC236}">
                <a16:creationId xmlns:a16="http://schemas.microsoft.com/office/drawing/2014/main" id="{01E28523-1F6F-7233-1006-A3AD5AE04376}"/>
              </a:ext>
            </a:extLst>
          </p:cNvPr>
          <p:cNvSpPr>
            <a:spLocks noGrp="1"/>
          </p:cNvSpPr>
          <p:nvPr>
            <p:ph idx="1"/>
          </p:nvPr>
        </p:nvSpPr>
        <p:spPr>
          <a:xfrm>
            <a:off x="1828800" y="2204431"/>
            <a:ext cx="8821737" cy="3979625"/>
          </a:xfrm>
        </p:spPr>
        <p:txBody>
          <a:bodyPr/>
          <a:lstStyle/>
          <a:p>
            <a:pPr algn="just"/>
            <a:r>
              <a:rPr lang="es-US" sz="24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El riesgo tributario se le puede llamar como la inseguridad de que la declaración y pago de las obligaciones tributarias incumplan con las condiciones de forma y fondo, conllevando ello un efecto </a:t>
            </a:r>
            <a:r>
              <a:rPr lang="es-US" sz="24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negativo </a:t>
            </a:r>
            <a:r>
              <a:rPr lang="es-US" sz="24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en las empresas y tener las sanciones impuestas en las leyes correspondientes.</a:t>
            </a:r>
            <a:endParaRPr lang="es-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US" sz="2400" dirty="0"/>
          </a:p>
        </p:txBody>
      </p:sp>
      <p:sp>
        <p:nvSpPr>
          <p:cNvPr id="6" name="Marcador de número de diapositiva 5">
            <a:extLst>
              <a:ext uri="{FF2B5EF4-FFF2-40B4-BE49-F238E27FC236}">
                <a16:creationId xmlns:a16="http://schemas.microsoft.com/office/drawing/2014/main" id="{8E61B1C1-9B2A-E6A2-98FE-09AD2B03F71D}"/>
              </a:ext>
            </a:extLst>
          </p:cNvPr>
          <p:cNvSpPr>
            <a:spLocks noGrp="1"/>
          </p:cNvSpPr>
          <p:nvPr>
            <p:ph type="sldNum" sz="quarter" idx="12"/>
          </p:nvPr>
        </p:nvSpPr>
        <p:spPr/>
        <p:txBody>
          <a:bodyPr/>
          <a:lstStyle/>
          <a:p>
            <a:pPr rtl="0"/>
            <a:fld id="{DBA1B0FB-D917-4C8C-928F-313BD683BF39}" type="slidenum">
              <a:rPr lang="es-ES" smtClean="0"/>
              <a:t>33</a:t>
            </a:fld>
            <a:endParaRPr lang="es-ES"/>
          </a:p>
        </p:txBody>
      </p:sp>
    </p:spTree>
    <p:extLst>
      <p:ext uri="{BB962C8B-B14F-4D97-AF65-F5344CB8AC3E}">
        <p14:creationId xmlns:p14="http://schemas.microsoft.com/office/powerpoint/2010/main" val="3844400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EFF5F-399E-9934-9238-8F92058E892A}"/>
              </a:ext>
            </a:extLst>
          </p:cNvPr>
          <p:cNvSpPr>
            <a:spLocks noGrp="1"/>
          </p:cNvSpPr>
          <p:nvPr>
            <p:ph type="ctrTitle"/>
          </p:nvPr>
        </p:nvSpPr>
        <p:spPr>
          <a:xfrm>
            <a:off x="1865313" y="426695"/>
            <a:ext cx="8281987" cy="676960"/>
          </a:xfrm>
        </p:spPr>
        <p:txBody>
          <a:bodyPr/>
          <a:lstStyle/>
          <a:p>
            <a:r>
              <a:rPr lang="es-US" sz="3200" b="1" dirty="0">
                <a:effectLst/>
                <a:latin typeface="Century Gothic" panose="020B0502020202020204" pitchFamily="34" charset="0"/>
                <a:ea typeface="Calibri" panose="020F0502020204030204" pitchFamily="34" charset="0"/>
                <a:cs typeface="Times New Roman" panose="02020603050405020304" pitchFamily="18" charset="0"/>
              </a:rPr>
              <a:t>Riesgos que pueden suceder:</a:t>
            </a:r>
            <a:br>
              <a:rPr lang="es-US" sz="1800" dirty="0">
                <a:effectLst/>
                <a:latin typeface="Calibri" panose="020F0502020204030204" pitchFamily="34" charset="0"/>
                <a:ea typeface="Calibri" panose="020F0502020204030204" pitchFamily="34" charset="0"/>
                <a:cs typeface="Times New Roman" panose="02020603050405020304" pitchFamily="18" charset="0"/>
              </a:rPr>
            </a:br>
            <a:endParaRPr lang="es-US" dirty="0"/>
          </a:p>
        </p:txBody>
      </p:sp>
      <p:sp>
        <p:nvSpPr>
          <p:cNvPr id="3" name="Subtítulo 2">
            <a:extLst>
              <a:ext uri="{FF2B5EF4-FFF2-40B4-BE49-F238E27FC236}">
                <a16:creationId xmlns:a16="http://schemas.microsoft.com/office/drawing/2014/main" id="{2CF9AFF7-BBC6-695F-57CF-2BF448C8C358}"/>
              </a:ext>
            </a:extLst>
          </p:cNvPr>
          <p:cNvSpPr>
            <a:spLocks noGrp="1"/>
          </p:cNvSpPr>
          <p:nvPr>
            <p:ph type="subTitle" idx="1"/>
          </p:nvPr>
        </p:nvSpPr>
        <p:spPr>
          <a:xfrm>
            <a:off x="3657600" y="1350963"/>
            <a:ext cx="8281989" cy="5080342"/>
          </a:xfrm>
        </p:spPr>
        <p:txBody>
          <a:bodyPr/>
          <a:lstStyle/>
          <a:p>
            <a:pPr marL="342900" marR="0" lvl="0" indent="-342900" algn="just">
              <a:lnSpc>
                <a:spcPct val="115000"/>
              </a:lnSpc>
              <a:spcBef>
                <a:spcPts val="0"/>
              </a:spcBef>
              <a:spcAft>
                <a:spcPts val="0"/>
              </a:spcAft>
              <a:buFont typeface="Symbol" panose="05050102010706020507" pitchFamily="18" charset="2"/>
              <a:buChar char=""/>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No calcular correctamente el pago de impuestos, ni tener previsto cuándo debes realizarlo </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No conocer el tipo de impuestos que corresponden de acuerdo con el giro de la empresa, por lo tanto, no se podrá llevar un buen control de las finanzas. </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s-US" sz="18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Que l</a:t>
            </a: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 empresa no haya realizado la declaración de los impuestos de algún periodo (sea cualquier mes), por lo que se determinó alguna sanción de acuerdo con lo establecido.</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Si no existe una organización financiera adecuada al hacer el pago de impuestos de la empresa, se puede perder la oportunidad de invertir en nuevas tecnologías, mejorar las instalaciones de la empresa o capacitar constantemente al personal para beneficiar su rendimiento, productividad y servicio. </a:t>
            </a:r>
            <a:r>
              <a:rPr lang="es-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dirty="0"/>
          </a:p>
        </p:txBody>
      </p:sp>
      <p:sp>
        <p:nvSpPr>
          <p:cNvPr id="6" name="Marcador de número de diapositiva 5">
            <a:extLst>
              <a:ext uri="{FF2B5EF4-FFF2-40B4-BE49-F238E27FC236}">
                <a16:creationId xmlns:a16="http://schemas.microsoft.com/office/drawing/2014/main" id="{CC80DD72-50FD-B0DB-0B69-1659D42891C6}"/>
              </a:ext>
            </a:extLst>
          </p:cNvPr>
          <p:cNvSpPr>
            <a:spLocks noGrp="1"/>
          </p:cNvSpPr>
          <p:nvPr>
            <p:ph type="sldNum" sz="quarter" idx="12"/>
          </p:nvPr>
        </p:nvSpPr>
        <p:spPr/>
        <p:txBody>
          <a:bodyPr/>
          <a:lstStyle/>
          <a:p>
            <a:pPr rtl="0"/>
            <a:fld id="{DBA1B0FB-D917-4C8C-928F-313BD683BF39}" type="slidenum">
              <a:rPr lang="es-ES" smtClean="0"/>
              <a:t>34</a:t>
            </a:fld>
            <a:endParaRPr lang="es-ES"/>
          </a:p>
        </p:txBody>
      </p:sp>
      <p:pic>
        <p:nvPicPr>
          <p:cNvPr id="8" name="Imagen 7">
            <a:extLst>
              <a:ext uri="{FF2B5EF4-FFF2-40B4-BE49-F238E27FC236}">
                <a16:creationId xmlns:a16="http://schemas.microsoft.com/office/drawing/2014/main" id="{2FC1DE6A-5FA3-F0D6-E380-8054651600A7}"/>
              </a:ext>
            </a:extLst>
          </p:cNvPr>
          <p:cNvPicPr>
            <a:picLocks noChangeAspect="1"/>
          </p:cNvPicPr>
          <p:nvPr/>
        </p:nvPicPr>
        <p:blipFill>
          <a:blip r:embed="rId2"/>
          <a:stretch>
            <a:fillRect/>
          </a:stretch>
        </p:blipFill>
        <p:spPr>
          <a:xfrm>
            <a:off x="186762" y="2976758"/>
            <a:ext cx="2752725" cy="1657350"/>
          </a:xfrm>
          <a:prstGeom prst="rect">
            <a:avLst/>
          </a:prstGeom>
        </p:spPr>
      </p:pic>
    </p:spTree>
    <p:extLst>
      <p:ext uri="{BB962C8B-B14F-4D97-AF65-F5344CB8AC3E}">
        <p14:creationId xmlns:p14="http://schemas.microsoft.com/office/powerpoint/2010/main" val="792405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07950" y="9157"/>
            <a:ext cx="12192000" cy="6858000"/>
          </a:xfrm>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545137" cy="2986234"/>
          </a:xfrm>
        </p:spPr>
        <p:txBody>
          <a:bodyPr vert="horz" wrap="square" lIns="0" tIns="0" rIns="0" bIns="0" rtlCol="0" anchor="b" anchorCtr="0">
            <a:normAutofit/>
          </a:bodyPr>
          <a:lstStyle/>
          <a:p>
            <a:pPr rtl="0">
              <a:lnSpc>
                <a:spcPct val="100000"/>
              </a:lnSpc>
            </a:pPr>
            <a:r>
              <a:rPr lang="es-ES" dirty="0"/>
              <a:t>Procedimientos</a:t>
            </a:r>
            <a:endParaRPr lang="es-ES" sz="6400" kern="1200" dirty="0">
              <a:solidFill>
                <a:schemeClr val="tx1"/>
              </a:solidFill>
              <a:latin typeface="+mj-lt"/>
              <a:ea typeface="+mj-ea"/>
              <a:cs typeface="+mj-cs"/>
            </a:endParaRP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35</a:t>
            </a:fld>
            <a:endParaRPr lang="es-ES"/>
          </a:p>
        </p:txBody>
      </p:sp>
    </p:spTree>
    <p:extLst>
      <p:ext uri="{BB962C8B-B14F-4D97-AF65-F5344CB8AC3E}">
        <p14:creationId xmlns:p14="http://schemas.microsoft.com/office/powerpoint/2010/main" val="150897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D250B-A8EF-2E89-35F7-ED4A181044F2}"/>
              </a:ext>
            </a:extLst>
          </p:cNvPr>
          <p:cNvSpPr>
            <a:spLocks noGrp="1"/>
          </p:cNvSpPr>
          <p:nvPr>
            <p:ph type="ctrTitle"/>
          </p:nvPr>
        </p:nvSpPr>
        <p:spPr>
          <a:xfrm>
            <a:off x="2057400" y="334290"/>
            <a:ext cx="10574336" cy="1972360"/>
          </a:xfrm>
        </p:spPr>
        <p:txBody>
          <a:bodyPr/>
          <a:lstStyle/>
          <a:p>
            <a:r>
              <a:rPr lang="es-US" sz="5400" dirty="0"/>
              <a:t>Procedimientos para mitigar los riesgos</a:t>
            </a:r>
          </a:p>
        </p:txBody>
      </p:sp>
      <p:sp>
        <p:nvSpPr>
          <p:cNvPr id="3" name="Subtítulo 2">
            <a:extLst>
              <a:ext uri="{FF2B5EF4-FFF2-40B4-BE49-F238E27FC236}">
                <a16:creationId xmlns:a16="http://schemas.microsoft.com/office/drawing/2014/main" id="{BC80C88D-B641-F518-FE4C-1C6C8F0A28B5}"/>
              </a:ext>
            </a:extLst>
          </p:cNvPr>
          <p:cNvSpPr>
            <a:spLocks noGrp="1"/>
          </p:cNvSpPr>
          <p:nvPr>
            <p:ph type="subTitle" idx="1"/>
          </p:nvPr>
        </p:nvSpPr>
        <p:spPr>
          <a:xfrm>
            <a:off x="3377905" y="2590800"/>
            <a:ext cx="8281989" cy="2555874"/>
          </a:xfrm>
        </p:spPr>
        <p:txBody>
          <a:bodyPr/>
          <a:lstStyle/>
          <a:p>
            <a:pPr algn="just"/>
            <a:r>
              <a:rPr lang="es-US" dirty="0">
                <a:effectLst/>
                <a:latin typeface="Century Gothic" panose="020B0502020202020204" pitchFamily="34" charset="0"/>
                <a:ea typeface="Calibri" panose="020F0502020204030204" pitchFamily="34" charset="0"/>
                <a:cs typeface="Times New Roman" panose="02020603050405020304" pitchFamily="18" charset="0"/>
              </a:rPr>
              <a:t>Para evitar un </a:t>
            </a:r>
            <a:r>
              <a:rPr lang="es-US" dirty="0">
                <a:latin typeface="Century Gothic" panose="020B0502020202020204" pitchFamily="34" charset="0"/>
                <a:ea typeface="Calibri" panose="020F0502020204030204" pitchFamily="34" charset="0"/>
                <a:cs typeface="Times New Roman" panose="02020603050405020304" pitchFamily="18" charset="0"/>
              </a:rPr>
              <a:t>R</a:t>
            </a:r>
            <a:r>
              <a:rPr lang="es-US" dirty="0">
                <a:effectLst/>
                <a:latin typeface="Century Gothic" panose="020B0502020202020204" pitchFamily="34" charset="0"/>
                <a:ea typeface="Calibri" panose="020F0502020204030204" pitchFamily="34" charset="0"/>
                <a:cs typeface="Times New Roman" panose="02020603050405020304" pitchFamily="18" charset="0"/>
              </a:rPr>
              <a:t>iesgo Tributario resulta necesario para las empresas como contribuyentes traten en primer lugar de detectarlos y luego reducirlos. Este permite una mejoría en la administración de la empresa tanto desde el aspecto fiscal como desde otros aspectos como el contable o inclusive el económico.</a:t>
            </a:r>
            <a:endParaRPr lang="es-US" dirty="0">
              <a:effectLst/>
              <a:latin typeface="Calibri" panose="020F0502020204030204" pitchFamily="34" charset="0"/>
              <a:ea typeface="Calibri" panose="020F0502020204030204" pitchFamily="34" charset="0"/>
              <a:cs typeface="Times New Roman" panose="02020603050405020304" pitchFamily="18" charset="0"/>
            </a:endParaRPr>
          </a:p>
          <a:p>
            <a:endParaRPr lang="es-US" dirty="0"/>
          </a:p>
        </p:txBody>
      </p:sp>
      <p:sp>
        <p:nvSpPr>
          <p:cNvPr id="6" name="Marcador de número de diapositiva 5">
            <a:extLst>
              <a:ext uri="{FF2B5EF4-FFF2-40B4-BE49-F238E27FC236}">
                <a16:creationId xmlns:a16="http://schemas.microsoft.com/office/drawing/2014/main" id="{929EF264-64F8-5798-6394-3BD3C487A9F0}"/>
              </a:ext>
            </a:extLst>
          </p:cNvPr>
          <p:cNvSpPr>
            <a:spLocks noGrp="1"/>
          </p:cNvSpPr>
          <p:nvPr>
            <p:ph type="sldNum" sz="quarter" idx="12"/>
          </p:nvPr>
        </p:nvSpPr>
        <p:spPr/>
        <p:txBody>
          <a:bodyPr/>
          <a:lstStyle/>
          <a:p>
            <a:pPr rtl="0"/>
            <a:fld id="{DBA1B0FB-D917-4C8C-928F-313BD683BF39}" type="slidenum">
              <a:rPr lang="es-ES" smtClean="0"/>
              <a:t>36</a:t>
            </a:fld>
            <a:endParaRPr lang="es-ES"/>
          </a:p>
        </p:txBody>
      </p:sp>
      <p:pic>
        <p:nvPicPr>
          <p:cNvPr id="7" name="Imagen 6">
            <a:extLst>
              <a:ext uri="{FF2B5EF4-FFF2-40B4-BE49-F238E27FC236}">
                <a16:creationId xmlns:a16="http://schemas.microsoft.com/office/drawing/2014/main" id="{62EC59E2-0158-A192-F6D1-330BB9895AC7}"/>
              </a:ext>
            </a:extLst>
          </p:cNvPr>
          <p:cNvPicPr>
            <a:picLocks noChangeAspect="1"/>
          </p:cNvPicPr>
          <p:nvPr/>
        </p:nvPicPr>
        <p:blipFill>
          <a:blip r:embed="rId2"/>
          <a:stretch>
            <a:fillRect/>
          </a:stretch>
        </p:blipFill>
        <p:spPr>
          <a:xfrm>
            <a:off x="123850" y="3536951"/>
            <a:ext cx="3028950" cy="1514475"/>
          </a:xfrm>
          <a:prstGeom prst="rect">
            <a:avLst/>
          </a:prstGeom>
        </p:spPr>
      </p:pic>
    </p:spTree>
    <p:extLst>
      <p:ext uri="{BB962C8B-B14F-4D97-AF65-F5344CB8AC3E}">
        <p14:creationId xmlns:p14="http://schemas.microsoft.com/office/powerpoint/2010/main" val="167336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A350E3E-CCB1-A946-99CD-F359B1680842}"/>
              </a:ext>
            </a:extLst>
          </p:cNvPr>
          <p:cNvSpPr>
            <a:spLocks noGrp="1"/>
          </p:cNvSpPr>
          <p:nvPr>
            <p:ph type="sldNum" sz="quarter" idx="12"/>
          </p:nvPr>
        </p:nvSpPr>
        <p:spPr/>
        <p:txBody>
          <a:bodyPr/>
          <a:lstStyle/>
          <a:p>
            <a:pPr rtl="0"/>
            <a:fld id="{DBA1B0FB-D917-4C8C-928F-313BD683BF39}" type="slidenum">
              <a:rPr lang="es-ES" smtClean="0"/>
              <a:t>37</a:t>
            </a:fld>
            <a:endParaRPr lang="es-ES"/>
          </a:p>
        </p:txBody>
      </p:sp>
      <p:sp>
        <p:nvSpPr>
          <p:cNvPr id="6" name="CuadroTexto 5">
            <a:extLst>
              <a:ext uri="{FF2B5EF4-FFF2-40B4-BE49-F238E27FC236}">
                <a16:creationId xmlns:a16="http://schemas.microsoft.com/office/drawing/2014/main" id="{B9C30E9A-C7E7-3E17-8BBC-5B8BAE197866}"/>
              </a:ext>
            </a:extLst>
          </p:cNvPr>
          <p:cNvSpPr txBox="1"/>
          <p:nvPr/>
        </p:nvSpPr>
        <p:spPr>
          <a:xfrm>
            <a:off x="1346981" y="2133600"/>
            <a:ext cx="9833316" cy="4407104"/>
          </a:xfrm>
          <a:prstGeom prst="rect">
            <a:avLst/>
          </a:prstGeom>
          <a:noFill/>
        </p:spPr>
        <p:txBody>
          <a:bodyPr wrap="square">
            <a:spAutoFit/>
          </a:bodyPr>
          <a:lstStyle/>
          <a:p>
            <a:pPr marL="285750" marR="0" indent="-285750" algn="just">
              <a:lnSpc>
                <a:spcPct val="115000"/>
              </a:lnSpc>
              <a:spcBef>
                <a:spcPts val="0"/>
              </a:spcBef>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Determinar la veracidad de la información en las declaraciones  presentadas. </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Verificar que la información declarada corresponde a las operaciones anotadas en los registros contables; así como a todas las transacciones económicas efectuadas.</a:t>
            </a:r>
          </a:p>
          <a:p>
            <a:pPr marL="285750" indent="-285750" algn="just">
              <a:lnSpc>
                <a:spcPct val="115000"/>
              </a:lnSpc>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 Análisis selectivo de los gastos con la finalidad de verificar el correcto tratamiento tributario en base a una muestra selectiva a través del registro de compra. </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Verificar que las bases imponibles, créditos, tasas e impuestos estén debidamente aplicados y sustentados. </a:t>
            </a:r>
          </a:p>
          <a:p>
            <a:pPr marL="285750" indent="-285750" algn="just">
              <a:lnSpc>
                <a:spcPct val="115000"/>
              </a:lnSpc>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Evaluación conceptual y selectiva de los gastos de ejercicios anteriores.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Contrastar las prácticas contables realizadas con las normas tributarias correspondientes a fin de detectar diferencias temporales y/o permanentes y estableces reparos tributarios, de conformidad a las normas contables y tributarias vigentes.</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994DDC78-475F-6715-BE96-68F70040AE73}"/>
              </a:ext>
            </a:extLst>
          </p:cNvPr>
          <p:cNvSpPr txBox="1"/>
          <p:nvPr/>
        </p:nvSpPr>
        <p:spPr>
          <a:xfrm>
            <a:off x="533400" y="574160"/>
            <a:ext cx="9220200" cy="1338572"/>
          </a:xfrm>
          <a:prstGeom prst="rect">
            <a:avLst/>
          </a:prstGeom>
          <a:noFill/>
        </p:spPr>
        <p:txBody>
          <a:bodyPr wrap="square">
            <a:spAutoFit/>
          </a:bodyPr>
          <a:lstStyle/>
          <a:p>
            <a:pPr marL="0" marR="0" algn="just">
              <a:lnSpc>
                <a:spcPct val="115000"/>
              </a:lnSpc>
              <a:spcBef>
                <a:spcPts val="0"/>
              </a:spcBef>
              <a:spcAft>
                <a:spcPts val="800"/>
              </a:spcAft>
            </a:pPr>
            <a:r>
              <a:rPr lang="es-US" sz="2400" b="1" dirty="0">
                <a:effectLst/>
                <a:latin typeface="Century Gothic" panose="020B0502020202020204" pitchFamily="34" charset="0"/>
                <a:ea typeface="Calibri" panose="020F0502020204030204" pitchFamily="34" charset="0"/>
                <a:cs typeface="Times New Roman" panose="02020603050405020304" pitchFamily="18" charset="0"/>
              </a:rPr>
              <a:t>Para mitigar los riesgos, se podrían llevar a cabo los siguientes procedimientos de acuerdo a la información que se proporcione:  </a:t>
            </a:r>
            <a:endParaRPr lang="es-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789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69BD7449-5ED3-FC7A-CFEC-D7090108CA1A}"/>
              </a:ext>
            </a:extLst>
          </p:cNvPr>
          <p:cNvSpPr>
            <a:spLocks noGrp="1"/>
          </p:cNvSpPr>
          <p:nvPr>
            <p:ph type="sldNum" sz="quarter" idx="12"/>
          </p:nvPr>
        </p:nvSpPr>
        <p:spPr/>
        <p:txBody>
          <a:bodyPr/>
          <a:lstStyle/>
          <a:p>
            <a:pPr rtl="0"/>
            <a:fld id="{DBA1B0FB-D917-4C8C-928F-313BD683BF39}" type="slidenum">
              <a:rPr lang="es-ES" smtClean="0"/>
              <a:t>38</a:t>
            </a:fld>
            <a:endParaRPr lang="es-ES"/>
          </a:p>
        </p:txBody>
      </p:sp>
      <p:sp>
        <p:nvSpPr>
          <p:cNvPr id="8" name="CuadroTexto 7">
            <a:extLst>
              <a:ext uri="{FF2B5EF4-FFF2-40B4-BE49-F238E27FC236}">
                <a16:creationId xmlns:a16="http://schemas.microsoft.com/office/drawing/2014/main" id="{CEBE7C72-950F-4CAA-1FA8-FEDD04E0E791}"/>
              </a:ext>
            </a:extLst>
          </p:cNvPr>
          <p:cNvSpPr txBox="1"/>
          <p:nvPr/>
        </p:nvSpPr>
        <p:spPr>
          <a:xfrm>
            <a:off x="2950821" y="1219200"/>
            <a:ext cx="8690316" cy="4828245"/>
          </a:xfrm>
          <a:prstGeom prst="rect">
            <a:avLst/>
          </a:prstGeom>
          <a:noFill/>
        </p:spPr>
        <p:txBody>
          <a:bodyPr wrap="square">
            <a:spAutoFit/>
          </a:bodyPr>
          <a:lstStyle/>
          <a:p>
            <a:pPr marL="0" marR="0" algn="just">
              <a:lnSpc>
                <a:spcPct val="115000"/>
              </a:lnSpc>
              <a:spcBef>
                <a:spcPts val="0"/>
              </a:spcBef>
              <a:spcAft>
                <a:spcPts val="800"/>
              </a:spcAft>
            </a:pPr>
            <a:r>
              <a:rPr lang="es-US" sz="1800" b="1" dirty="0">
                <a:effectLst/>
                <a:latin typeface="Century Gothic" panose="020B0502020202020204" pitchFamily="34" charset="0"/>
                <a:ea typeface="Calibri" panose="020F0502020204030204" pitchFamily="34" charset="0"/>
                <a:cs typeface="Times New Roman" panose="02020603050405020304" pitchFamily="18" charset="0"/>
              </a:rPr>
              <a:t>Utilizar documentos digitales para un mejor control</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Las empresas deben emitir Comprobantes Fiscales Digitales por Internet (CFDI) o facturas electrónicas al realizar ventas.</a:t>
            </a:r>
          </a:p>
          <a:p>
            <a:pPr marL="0" marR="0" algn="just">
              <a:lnSpc>
                <a:spcPct val="115000"/>
              </a:lnSpc>
              <a:spcBef>
                <a:spcPts val="0"/>
              </a:spcBef>
              <a:spcAft>
                <a:spcPts val="800"/>
              </a:spcAft>
            </a:pP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Con estas herramientas podrás hacer de forma correcta el pago de impuestos y, además, tendrás un mejor control sobre los ingresos y egresos de tu empresa al tener en orden los CFDI (emitidos y recibidos), para evitar discrepancias.</a:t>
            </a: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dirty="0">
                <a:latin typeface="Century Gothic" panose="020B0502020202020204" pitchFamily="34" charset="0"/>
                <a:ea typeface="Calibri" panose="020F0502020204030204" pitchFamily="34" charset="0"/>
                <a:cs typeface="Times New Roman" panose="02020603050405020304" pitchFamily="18" charset="0"/>
              </a:rPr>
              <a:t>Es preferible </a:t>
            </a:r>
            <a:r>
              <a:rPr lang="es-US" sz="1800" dirty="0">
                <a:effectLst/>
                <a:latin typeface="Century Gothic" panose="020B0502020202020204" pitchFamily="34" charset="0"/>
                <a:ea typeface="Calibri" panose="020F0502020204030204" pitchFamily="34" charset="0"/>
                <a:cs typeface="Times New Roman" panose="02020603050405020304" pitchFamily="18" charset="0"/>
              </a:rPr>
              <a:t>almacenar las facturas, con un respaldo electrónico en archivos XML, pues son los únicos con efectos fiscales para deducir gastos.</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702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A350E3E-CCB1-A946-99CD-F359B1680842}"/>
              </a:ext>
            </a:extLst>
          </p:cNvPr>
          <p:cNvSpPr>
            <a:spLocks noGrp="1"/>
          </p:cNvSpPr>
          <p:nvPr>
            <p:ph type="sldNum" sz="quarter" idx="12"/>
          </p:nvPr>
        </p:nvSpPr>
        <p:spPr/>
        <p:txBody>
          <a:bodyPr/>
          <a:lstStyle/>
          <a:p>
            <a:pPr rtl="0"/>
            <a:fld id="{DBA1B0FB-D917-4C8C-928F-313BD683BF39}" type="slidenum">
              <a:rPr lang="es-ES" smtClean="0"/>
              <a:t>39</a:t>
            </a:fld>
            <a:endParaRPr lang="es-ES"/>
          </a:p>
        </p:txBody>
      </p:sp>
      <p:sp>
        <p:nvSpPr>
          <p:cNvPr id="5" name="CuadroTexto 4">
            <a:extLst>
              <a:ext uri="{FF2B5EF4-FFF2-40B4-BE49-F238E27FC236}">
                <a16:creationId xmlns:a16="http://schemas.microsoft.com/office/drawing/2014/main" id="{01B4F9C9-2684-9623-EEFE-86FFC8329A04}"/>
              </a:ext>
            </a:extLst>
          </p:cNvPr>
          <p:cNvSpPr txBox="1"/>
          <p:nvPr/>
        </p:nvSpPr>
        <p:spPr>
          <a:xfrm>
            <a:off x="1219200" y="702892"/>
            <a:ext cx="9142828" cy="2506584"/>
          </a:xfrm>
          <a:prstGeom prst="rect">
            <a:avLst/>
          </a:prstGeom>
          <a:noFill/>
        </p:spPr>
        <p:txBody>
          <a:bodyPr wrap="square">
            <a:spAutoFit/>
          </a:bodyPr>
          <a:lstStyle/>
          <a:p>
            <a:pPr marR="0" lvl="0" algn="just">
              <a:lnSpc>
                <a:spcPct val="115000"/>
              </a:lnSpc>
              <a:spcBef>
                <a:spcPts val="0"/>
              </a:spcBef>
              <a:spcAft>
                <a:spcPts val="800"/>
              </a:spcAft>
            </a:pPr>
            <a:r>
              <a:rPr lang="es-US" b="1" dirty="0">
                <a:latin typeface="Century Gothic" panose="020B0502020202020204" pitchFamily="34" charset="0"/>
                <a:ea typeface="Calibri" panose="020F0502020204030204" pitchFamily="34" charset="0"/>
                <a:cs typeface="Times New Roman" panose="02020603050405020304" pitchFamily="18" charset="0"/>
              </a:rPr>
              <a:t>Es prudente llevar acabo un control interno o r</a:t>
            </a:r>
            <a:r>
              <a:rPr lang="es-US" sz="1800" b="1" dirty="0">
                <a:effectLst/>
                <a:latin typeface="Century Gothic" panose="020B0502020202020204" pitchFamily="34" charset="0"/>
                <a:ea typeface="Calibri" panose="020F0502020204030204" pitchFamily="34" charset="0"/>
                <a:cs typeface="Times New Roman" panose="02020603050405020304" pitchFamily="18" charset="0"/>
              </a:rPr>
              <a:t>ealizar una auditoria tributaria anticipada o preventiva;</a:t>
            </a:r>
          </a:p>
          <a:p>
            <a:pPr marL="285750" marR="0" lvl="0" indent="-285750" algn="just">
              <a:lnSpc>
                <a:spcPct val="115000"/>
              </a:lnSpc>
              <a:spcBef>
                <a:spcPts val="0"/>
              </a:spcBef>
              <a:spcAft>
                <a:spcPts val="800"/>
              </a:spcAft>
              <a:buFont typeface="Arial" panose="020B0604020202020204" pitchFamily="34" charset="0"/>
              <a:buChar char="•"/>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Que, en otras palabras, sería llevar un control que consiste en la verificación del adecuado cumplimiento de las obligaciones tributarias sustanciales y formales. La finalidad es ayudar a descubrir las contingencias y plantear soluciones para una significativa reducción de las observaciones.</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5C63B5C6-763C-D232-C03F-B24C0F3477B2}"/>
              </a:ext>
            </a:extLst>
          </p:cNvPr>
          <p:cNvSpPr txBox="1"/>
          <p:nvPr/>
        </p:nvSpPr>
        <p:spPr>
          <a:xfrm>
            <a:off x="875128" y="3512314"/>
            <a:ext cx="10441744" cy="2722540"/>
          </a:xfrm>
          <a:prstGeom prst="rect">
            <a:avLst/>
          </a:prstGeom>
          <a:noFill/>
        </p:spPr>
        <p:txBody>
          <a:bodyPr wrap="square">
            <a:spAutoFit/>
          </a:bodyPr>
          <a:lstStyle/>
          <a:p>
            <a:pPr marL="0" marR="0" algn="just">
              <a:lnSpc>
                <a:spcPct val="115000"/>
              </a:lnSpc>
              <a:spcBef>
                <a:spcPts val="0"/>
              </a:spcBef>
              <a:spcAft>
                <a:spcPts val="800"/>
              </a:spcAft>
            </a:pPr>
            <a:r>
              <a:rPr lang="es-US" sz="1800"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Por lo tanto, </a:t>
            </a:r>
            <a:r>
              <a:rPr lang="es-US"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una</a:t>
            </a:r>
            <a:r>
              <a:rPr lang="es-US" sz="1800"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 auditoria tributaria preventiva es el proceso de prevención, es decir, el conocimiento anticipado de hechos, circunstancias y situaciones que deben resolverse de la mejor forma para evitar posibles errores, que de no ser corregidos a tiempo podrían ocasionar graves problemas con la Administración Tributaria, derivando en medidas monetarias que toma el ente administrativo afectando negativamente a la situación financiera de una </a:t>
            </a:r>
            <a:r>
              <a:rPr lang="es-US" dirty="0">
                <a:solidFill>
                  <a:schemeClr val="accent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empresa</a:t>
            </a:r>
            <a:r>
              <a:rPr lang="es-US" sz="1800"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 Por ello, es responsabilidad de las empresas la aplicación de un control interno anticipado que les permita mitigar posibles riesgos.</a:t>
            </a:r>
            <a:endParaRPr lang="es-US" sz="18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96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0211B-CABC-980F-8D81-BE4B2761854F}"/>
              </a:ext>
            </a:extLst>
          </p:cNvPr>
          <p:cNvSpPr>
            <a:spLocks noGrp="1"/>
          </p:cNvSpPr>
          <p:nvPr>
            <p:ph type="ctrTitle"/>
          </p:nvPr>
        </p:nvSpPr>
        <p:spPr>
          <a:xfrm>
            <a:off x="3359149" y="389841"/>
            <a:ext cx="8281987" cy="1057960"/>
          </a:xfrm>
        </p:spPr>
        <p:txBody>
          <a:bodyPr/>
          <a:lstStyle/>
          <a:p>
            <a:r>
              <a:rPr lang="es-US" dirty="0"/>
              <a:t>Fundamento Legal</a:t>
            </a:r>
          </a:p>
        </p:txBody>
      </p:sp>
      <p:sp>
        <p:nvSpPr>
          <p:cNvPr id="6" name="Marcador de número de diapositiva 5">
            <a:extLst>
              <a:ext uri="{FF2B5EF4-FFF2-40B4-BE49-F238E27FC236}">
                <a16:creationId xmlns:a16="http://schemas.microsoft.com/office/drawing/2014/main" id="{4DA93183-D53C-49C0-B433-BCD7D8AB57BE}"/>
              </a:ext>
            </a:extLst>
          </p:cNvPr>
          <p:cNvSpPr>
            <a:spLocks noGrp="1"/>
          </p:cNvSpPr>
          <p:nvPr>
            <p:ph type="sldNum" sz="quarter" idx="12"/>
          </p:nvPr>
        </p:nvSpPr>
        <p:spPr/>
        <p:txBody>
          <a:bodyPr/>
          <a:lstStyle/>
          <a:p>
            <a:pPr rtl="0"/>
            <a:fld id="{DBA1B0FB-D917-4C8C-928F-313BD683BF39}" type="slidenum">
              <a:rPr lang="es-ES" smtClean="0"/>
              <a:t>4</a:t>
            </a:fld>
            <a:endParaRPr lang="es-ES"/>
          </a:p>
        </p:txBody>
      </p:sp>
      <p:sp>
        <p:nvSpPr>
          <p:cNvPr id="7" name="CuadroTexto 6">
            <a:extLst>
              <a:ext uri="{FF2B5EF4-FFF2-40B4-BE49-F238E27FC236}">
                <a16:creationId xmlns:a16="http://schemas.microsoft.com/office/drawing/2014/main" id="{D598547F-7D21-3C6F-B0F0-7769C0112A5B}"/>
              </a:ext>
            </a:extLst>
          </p:cNvPr>
          <p:cNvSpPr txBox="1"/>
          <p:nvPr/>
        </p:nvSpPr>
        <p:spPr>
          <a:xfrm>
            <a:off x="3537741" y="1447801"/>
            <a:ext cx="7924801" cy="6878806"/>
          </a:xfrm>
          <a:prstGeom prst="rect">
            <a:avLst/>
          </a:prstGeom>
          <a:noFill/>
        </p:spPr>
        <p:txBody>
          <a:bodyPr wrap="square" rtlCol="0">
            <a:spAutoFit/>
          </a:bodyPr>
          <a:lstStyle/>
          <a:p>
            <a:pPr algn="just">
              <a:lnSpc>
                <a:spcPct val="150000"/>
              </a:lnSpc>
            </a:pPr>
            <a:endParaRPr lang="es-US"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es-US" sz="1800" dirty="0">
                <a:effectLst/>
                <a:latin typeface="Century Gothic" panose="020B0502020202020204" pitchFamily="34" charset="0"/>
                <a:ea typeface="Calibri" panose="020F0502020204030204" pitchFamily="34" charset="0"/>
                <a:cs typeface="Times New Roman" panose="02020603050405020304" pitchFamily="18" charset="0"/>
              </a:rPr>
              <a:t>La Constitución Política de los Estados Unidos Mexicanos, en su artículo 31 fracción IV </a:t>
            </a:r>
            <a:r>
              <a:rPr lang="es-US" dirty="0">
                <a:latin typeface="Century Gothic" panose="020B0502020202020204" pitchFamily="34" charset="0"/>
                <a:ea typeface="Calibri" panose="020F0502020204030204" pitchFamily="34" charset="0"/>
                <a:cs typeface="Times New Roman" panose="02020603050405020304" pitchFamily="18" charset="0"/>
              </a:rPr>
              <a:t>menciona; </a:t>
            </a:r>
            <a:r>
              <a:rPr lang="es-US" sz="1800" dirty="0">
                <a:effectLst/>
                <a:latin typeface="Century Gothic" panose="020B0502020202020204" pitchFamily="34" charset="0"/>
                <a:ea typeface="Calibri" panose="020F0502020204030204" pitchFamily="34" charset="0"/>
                <a:cs typeface="Times New Roman" panose="02020603050405020304" pitchFamily="18" charset="0"/>
              </a:rPr>
              <a:t>“Son obligaciones de todos los mexicanos;……</a:t>
            </a:r>
            <a:r>
              <a:rPr lang="es-US" sz="1800" b="1" dirty="0">
                <a:effectLst/>
                <a:latin typeface="Century Gothic" panose="020B0502020202020204" pitchFamily="34" charset="0"/>
                <a:ea typeface="Calibri" panose="020F0502020204030204" pitchFamily="34" charset="0"/>
                <a:cs typeface="Times New Roman" panose="02020603050405020304" pitchFamily="18" charset="0"/>
              </a:rPr>
              <a:t>Contribuir para los gastos públicos, así de la Federación, como de los Estados, de la Ciudad de México y del Municipio en que residan, de la manera proporcional y equitativa que dispongan las leyes.”</a:t>
            </a:r>
            <a:endParaRPr lang="es-US"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US" dirty="0"/>
          </a:p>
          <a:p>
            <a:pPr algn="just"/>
            <a:endParaRPr lang="es-US" dirty="0"/>
          </a:p>
          <a:p>
            <a:pPr algn="just"/>
            <a:endParaRPr lang="es-US" dirty="0"/>
          </a:p>
          <a:p>
            <a:pPr algn="just"/>
            <a:r>
              <a:rPr lang="es-US" sz="1800"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rPr>
              <a:t>Los impuestos nacen para contribuir a los gastos públicos de acuerdo a la disposición constitucional.</a:t>
            </a:r>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p:txBody>
      </p:sp>
    </p:spTree>
    <p:extLst>
      <p:ext uri="{BB962C8B-B14F-4D97-AF65-F5344CB8AC3E}">
        <p14:creationId xmlns:p14="http://schemas.microsoft.com/office/powerpoint/2010/main" val="1190967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76200"/>
            <a:ext cx="12192000" cy="6858000"/>
          </a:xfrm>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rtl="0">
              <a:lnSpc>
                <a:spcPct val="100000"/>
              </a:lnSpc>
            </a:pPr>
            <a:r>
              <a:rPr lang="es-ES" sz="6400" kern="1200" dirty="0">
                <a:solidFill>
                  <a:schemeClr val="tx1"/>
                </a:solidFill>
                <a:latin typeface="+mj-lt"/>
                <a:ea typeface="+mj-ea"/>
                <a:cs typeface="+mj-cs"/>
              </a:rPr>
              <a:t>Conclusiones</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40</a:t>
            </a:fld>
            <a:endParaRPr lang="es-ES"/>
          </a:p>
        </p:txBody>
      </p:sp>
    </p:spTree>
    <p:extLst>
      <p:ext uri="{BB962C8B-B14F-4D97-AF65-F5344CB8AC3E}">
        <p14:creationId xmlns:p14="http://schemas.microsoft.com/office/powerpoint/2010/main" val="560021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rtlCol="0"/>
          <a:lstStyle/>
          <a:p>
            <a:pPr rtl="0"/>
            <a:r>
              <a:rPr lang="es-ES" dirty="0"/>
              <a:t>Conclusiones</a:t>
            </a:r>
          </a:p>
        </p:txBody>
      </p:sp>
      <p:pic>
        <p:nvPicPr>
          <p:cNvPr id="16" name="Marcador de posición de imagen 15" descr="Fondo digital de puntos de datos">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2967336"/>
          </a:xfrm>
        </p:spPr>
      </p:pic>
      <p:sp>
        <p:nvSpPr>
          <p:cNvPr id="13" name="Marcador de contenido 12">
            <a:extLst>
              <a:ext uri="{FF2B5EF4-FFF2-40B4-BE49-F238E27FC236}">
                <a16:creationId xmlns:a16="http://schemas.microsoft.com/office/drawing/2014/main" id="{C0287FEC-3826-4868-8D93-52429C6156F5}"/>
              </a:ext>
            </a:extLst>
          </p:cNvPr>
          <p:cNvSpPr>
            <a:spLocks noGrp="1"/>
          </p:cNvSpPr>
          <p:nvPr>
            <p:ph sz="quarter" idx="15"/>
          </p:nvPr>
        </p:nvSpPr>
        <p:spPr>
          <a:xfrm>
            <a:off x="4953000" y="3434862"/>
            <a:ext cx="6221412" cy="2338388"/>
          </a:xfrm>
        </p:spPr>
        <p:txBody>
          <a:bodyPr rtlCol="0">
            <a:normAutofit fontScale="92500"/>
          </a:bodyPr>
          <a:lstStyle/>
          <a:p>
            <a:pPr rtl="0"/>
            <a:r>
              <a:rPr lang="es-ES" sz="2800" dirty="0"/>
              <a:t>La implementación de un informe de auditoría tributaria anticipada repercute de manera positiva en las empresas, ya que servirá como instrumento de supervisión y ejecución de un nuevo sistema del control interno</a:t>
            </a:r>
          </a:p>
        </p:txBody>
      </p:sp>
      <p:sp>
        <p:nvSpPr>
          <p:cNvPr id="6" name="Marcador de número de diapositiva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41</a:t>
            </a:fld>
            <a:endParaRPr lang="es-ES"/>
          </a:p>
        </p:txBody>
      </p:sp>
    </p:spTree>
    <p:extLst>
      <p:ext uri="{BB962C8B-B14F-4D97-AF65-F5344CB8AC3E}">
        <p14:creationId xmlns:p14="http://schemas.microsoft.com/office/powerpoint/2010/main" val="352156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E3A85E98-3A49-7C00-BEB5-09610C5416E1}"/>
              </a:ext>
            </a:extLst>
          </p:cNvPr>
          <p:cNvSpPr>
            <a:spLocks noGrp="1"/>
          </p:cNvSpPr>
          <p:nvPr>
            <p:ph type="sldNum" sz="quarter" idx="12"/>
          </p:nvPr>
        </p:nvSpPr>
        <p:spPr/>
        <p:txBody>
          <a:bodyPr/>
          <a:lstStyle/>
          <a:p>
            <a:pPr rtl="0"/>
            <a:fld id="{DBA1B0FB-D917-4C8C-928F-313BD683BF39}" type="slidenum">
              <a:rPr lang="es-ES" smtClean="0"/>
              <a:t>42</a:t>
            </a:fld>
            <a:endParaRPr lang="es-ES"/>
          </a:p>
        </p:txBody>
      </p:sp>
      <p:sp>
        <p:nvSpPr>
          <p:cNvPr id="8" name="CuadroTexto 7">
            <a:extLst>
              <a:ext uri="{FF2B5EF4-FFF2-40B4-BE49-F238E27FC236}">
                <a16:creationId xmlns:a16="http://schemas.microsoft.com/office/drawing/2014/main" id="{4804F0AE-9FE1-785B-1BFD-74DEA3F7316C}"/>
              </a:ext>
            </a:extLst>
          </p:cNvPr>
          <p:cNvSpPr txBox="1"/>
          <p:nvPr/>
        </p:nvSpPr>
        <p:spPr>
          <a:xfrm>
            <a:off x="3186454" y="196900"/>
            <a:ext cx="8458200" cy="6555384"/>
          </a:xfrm>
          <a:prstGeom prst="rect">
            <a:avLst/>
          </a:prstGeom>
          <a:noFill/>
        </p:spPr>
        <p:txBody>
          <a:bodyPr wrap="square">
            <a:spAutoFit/>
          </a:bodyPr>
          <a:lstStyle/>
          <a:p>
            <a:pPr marL="0" marR="0" algn="just">
              <a:lnSpc>
                <a:spcPct val="115000"/>
              </a:lnSpc>
              <a:spcBef>
                <a:spcPts val="0"/>
              </a:spcBef>
              <a:spcAft>
                <a:spcPts val="800"/>
              </a:spcAft>
            </a:pPr>
            <a:r>
              <a:rPr lang="es-US" sz="2000" b="1" dirty="0">
                <a:effectLst/>
                <a:latin typeface="Century Gothic" panose="020B0502020202020204" pitchFamily="34" charset="0"/>
                <a:ea typeface="Calibri" panose="020F0502020204030204" pitchFamily="34" charset="0"/>
                <a:cs typeface="Times New Roman" panose="02020603050405020304" pitchFamily="18" charset="0"/>
              </a:rPr>
              <a:t>Los impuestos, además de ser una obligación para las personas y las empresas </a:t>
            </a:r>
            <a:r>
              <a:rPr lang="es-US" sz="2000" dirty="0">
                <a:effectLst/>
                <a:latin typeface="Century Gothic" panose="020B0502020202020204" pitchFamily="34" charset="0"/>
                <a:ea typeface="Calibri" panose="020F0502020204030204" pitchFamily="34" charset="0"/>
                <a:cs typeface="Times New Roman" panose="02020603050405020304" pitchFamily="18" charset="0"/>
              </a:rPr>
              <a:t>que operan en el país, son un medio por el cual el gobierno puede proporcionar a la población mejores condiciones de vida.</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A nivel empresarial hay beneficios directos e indirectos que hay tomar en cuenta. Como ejemplo algunos beneficios son los siguientes:</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a:lnSpc>
                <a:spcPct val="115000"/>
              </a:lnSpc>
              <a:spcBef>
                <a:spcPts val="0"/>
              </a:spcBef>
              <a:spcAft>
                <a:spcPts val="800"/>
              </a:spcAft>
              <a:buSzPts val="1000"/>
              <a:buFont typeface="Arial" panose="020B0604020202020204" pitchFamily="34" charset="0"/>
              <a:buChar char="•"/>
              <a:tabLst>
                <a:tab pos="457200" algn="l"/>
              </a:tabLs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Llegar a nuevos clientes al emitir facturas.</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Proporcionar seguridad a </a:t>
            </a:r>
            <a:r>
              <a:rPr lang="es-US" sz="2000" dirty="0">
                <a:latin typeface="Century Gothic" panose="020B0502020202020204" pitchFamily="34" charset="0"/>
                <a:ea typeface="Calibri" panose="020F0502020204030204" pitchFamily="34" charset="0"/>
                <a:cs typeface="Times New Roman" panose="02020603050405020304" pitchFamily="18" charset="0"/>
              </a:rPr>
              <a:t>lo</a:t>
            </a:r>
            <a:r>
              <a:rPr lang="es-US" sz="2000" dirty="0">
                <a:effectLst/>
                <a:latin typeface="Century Gothic" panose="020B0502020202020204" pitchFamily="34" charset="0"/>
                <a:ea typeface="Calibri" panose="020F0502020204030204" pitchFamily="34" charset="0"/>
                <a:cs typeface="Times New Roman" panose="02020603050405020304" pitchFamily="18" charset="0"/>
              </a:rPr>
              <a:t>s clientes y proveedores al ser una empresa registrada ante el SAT.</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Ser tomado en cuenta en los financiamientos gubernamentales.</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Convertirte en un candidato a participar en las licitaciones.</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Obtener créditos de instituciones financieras privadas. </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s-US" sz="2000" dirty="0">
                <a:effectLst/>
                <a:latin typeface="Century Gothic" panose="020B0502020202020204" pitchFamily="34" charset="0"/>
                <a:ea typeface="Calibri" panose="020F0502020204030204" pitchFamily="34" charset="0"/>
                <a:cs typeface="Times New Roman" panose="02020603050405020304" pitchFamily="18" charset="0"/>
              </a:rPr>
              <a:t>Deducir y solicitar devolución de impuestos.</a:t>
            </a: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3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F8FAEED9-1ECD-45F9-87A0-9394BAEABB79}"/>
              </a:ext>
            </a:extLst>
          </p:cNvPr>
          <p:cNvSpPr>
            <a:spLocks noGrp="1"/>
          </p:cNvSpPr>
          <p:nvPr>
            <p:ph type="ctrTitle"/>
          </p:nvPr>
        </p:nvSpPr>
        <p:spPr>
          <a:xfrm>
            <a:off x="1469250" y="1477376"/>
            <a:ext cx="4173537" cy="868509"/>
          </a:xfrm>
        </p:spPr>
        <p:txBody>
          <a:bodyPr rtlCol="0"/>
          <a:lstStyle/>
          <a:p>
            <a:pPr rtl="0"/>
            <a:r>
              <a:rPr lang="es-ES" sz="6000" dirty="0">
                <a:solidFill>
                  <a:schemeClr val="accent6">
                    <a:lumMod val="60000"/>
                    <a:lumOff val="40000"/>
                  </a:schemeClr>
                </a:solidFill>
              </a:rPr>
              <a:t>Gracias</a:t>
            </a:r>
          </a:p>
        </p:txBody>
      </p:sp>
      <p:sp>
        <p:nvSpPr>
          <p:cNvPr id="23" name="Subtítulo 22">
            <a:extLst>
              <a:ext uri="{FF2B5EF4-FFF2-40B4-BE49-F238E27FC236}">
                <a16:creationId xmlns:a16="http://schemas.microsoft.com/office/drawing/2014/main" id="{8E5E4638-9BCB-4C2E-914F-CC868E2020D5}"/>
              </a:ext>
            </a:extLst>
          </p:cNvPr>
          <p:cNvSpPr>
            <a:spLocks noGrp="1"/>
          </p:cNvSpPr>
          <p:nvPr>
            <p:ph type="subTitle" idx="1"/>
          </p:nvPr>
        </p:nvSpPr>
        <p:spPr>
          <a:xfrm>
            <a:off x="674053" y="3115408"/>
            <a:ext cx="5437187" cy="2265216"/>
          </a:xfrm>
        </p:spPr>
        <p:txBody>
          <a:bodyPr rtlCol="0"/>
          <a:lstStyle/>
          <a:p>
            <a:pPr rtl="0"/>
            <a:r>
              <a:rPr lang="es-ES" dirty="0">
                <a:solidFill>
                  <a:srgbClr val="FFFFFF"/>
                </a:solidFill>
              </a:rPr>
              <a:t>Alumnos; </a:t>
            </a:r>
          </a:p>
          <a:p>
            <a:pPr rtl="0"/>
            <a:r>
              <a:rPr lang="es-ES" dirty="0">
                <a:solidFill>
                  <a:srgbClr val="FFFFFF"/>
                </a:solidFill>
              </a:rPr>
              <a:t>José Eduardo Esparza Aviña</a:t>
            </a:r>
          </a:p>
          <a:p>
            <a:pPr rtl="0"/>
            <a:r>
              <a:rPr lang="es-ES" dirty="0">
                <a:solidFill>
                  <a:srgbClr val="FFFFFF"/>
                </a:solidFill>
              </a:rPr>
              <a:t>María Isabel de León Carmona</a:t>
            </a:r>
          </a:p>
        </p:txBody>
      </p:sp>
      <p:pic>
        <p:nvPicPr>
          <p:cNvPr id="27" name="Marcador de posición de imagen 26" descr="Fondo digital de puntos de dato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Marcador de posición de imagen 32" descr="Fondo digital de puntos de dato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Marcador de fecha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rtlCol="0"/>
          <a:lstStyle/>
          <a:p>
            <a:pPr rtl="0"/>
            <a:r>
              <a:rPr lang="es-ES" dirty="0"/>
              <a:t>Martes, 12 de julio de 2022</a:t>
            </a:r>
          </a:p>
        </p:txBody>
      </p:sp>
      <p:sp>
        <p:nvSpPr>
          <p:cNvPr id="6" name="Marcador de número de diapositiva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43</a:t>
            </a:fld>
            <a:endParaRPr lang="es-ES"/>
          </a:p>
        </p:txBody>
      </p:sp>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15EE852-24F1-4643-8082-AB45CFF2BA10}"/>
              </a:ext>
            </a:extLst>
          </p:cNvPr>
          <p:cNvSpPr>
            <a:spLocks noGrp="1"/>
          </p:cNvSpPr>
          <p:nvPr>
            <p:ph type="title"/>
          </p:nvPr>
        </p:nvSpPr>
        <p:spPr>
          <a:xfrm>
            <a:off x="398464" y="198191"/>
            <a:ext cx="5240335" cy="1203325"/>
          </a:xfrm>
        </p:spPr>
        <p:txBody>
          <a:bodyPr rtlCol="0">
            <a:normAutofit/>
          </a:bodyPr>
          <a:lstStyle/>
          <a:p>
            <a:pPr rtl="0"/>
            <a:r>
              <a:rPr lang="es-ES" dirty="0"/>
              <a:t>¿Impuestos por Pagar? </a:t>
            </a:r>
          </a:p>
        </p:txBody>
      </p:sp>
      <p:sp>
        <p:nvSpPr>
          <p:cNvPr id="21" name="Marcador de número de diapositiva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5</a:t>
            </a:fld>
            <a:endParaRPr lang="es-ES"/>
          </a:p>
        </p:txBody>
      </p:sp>
      <p:sp>
        <p:nvSpPr>
          <p:cNvPr id="2" name="CuadroTexto 1">
            <a:extLst>
              <a:ext uri="{FF2B5EF4-FFF2-40B4-BE49-F238E27FC236}">
                <a16:creationId xmlns:a16="http://schemas.microsoft.com/office/drawing/2014/main" id="{BA0ADE0D-ECE5-5AD3-C02A-4A138D21544F}"/>
              </a:ext>
            </a:extLst>
          </p:cNvPr>
          <p:cNvSpPr txBox="1"/>
          <p:nvPr/>
        </p:nvSpPr>
        <p:spPr>
          <a:xfrm>
            <a:off x="295883" y="1598913"/>
            <a:ext cx="7096472" cy="2862322"/>
          </a:xfrm>
          <a:prstGeom prst="rect">
            <a:avLst/>
          </a:prstGeom>
          <a:noFill/>
        </p:spPr>
        <p:txBody>
          <a:bodyPr wrap="square" rtlCol="0">
            <a:spAutoFit/>
          </a:bodyPr>
          <a:lstStyle/>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a:p>
            <a:pPr algn="just"/>
            <a:endParaRPr lang="es-US" dirty="0"/>
          </a:p>
        </p:txBody>
      </p:sp>
      <p:pic>
        <p:nvPicPr>
          <p:cNvPr id="6" name="Marcador de posición de imagen 5">
            <a:extLst>
              <a:ext uri="{FF2B5EF4-FFF2-40B4-BE49-F238E27FC236}">
                <a16:creationId xmlns:a16="http://schemas.microsoft.com/office/drawing/2014/main" id="{D0D1B2DE-E7DC-5EC9-548A-CD6C0984E668}"/>
              </a:ext>
            </a:extLst>
          </p:cNvPr>
          <p:cNvPicPr>
            <a:picLocks noGrp="1" noChangeAspect="1"/>
          </p:cNvPicPr>
          <p:nvPr>
            <p:ph type="pic" sz="quarter" idx="13"/>
          </p:nvPr>
        </p:nvPicPr>
        <p:blipFill>
          <a:blip r:embed="rId2"/>
          <a:srcRect l="8085" r="8085"/>
          <a:stretch>
            <a:fillRect/>
          </a:stretch>
        </p:blipFill>
        <p:spPr>
          <a:xfrm>
            <a:off x="8297936" y="799853"/>
            <a:ext cx="3565524" cy="4038600"/>
          </a:xfrm>
          <a:prstGeom prst="rect">
            <a:avLst/>
          </a:prstGeom>
          <a:effectLst>
            <a:innerShdw blurRad="1270000" dist="2540000" dir="11880000">
              <a:prstClr val="black">
                <a:alpha val="50000"/>
              </a:prstClr>
            </a:innerShdw>
          </a:effectLst>
        </p:spPr>
      </p:pic>
      <p:sp>
        <p:nvSpPr>
          <p:cNvPr id="17" name="Subtítulo 2">
            <a:extLst>
              <a:ext uri="{FF2B5EF4-FFF2-40B4-BE49-F238E27FC236}">
                <a16:creationId xmlns:a16="http://schemas.microsoft.com/office/drawing/2014/main" id="{562D3AD9-7855-E7EA-5272-29315FE353A2}"/>
              </a:ext>
            </a:extLst>
          </p:cNvPr>
          <p:cNvSpPr txBox="1">
            <a:spLocks/>
          </p:cNvSpPr>
          <p:nvPr/>
        </p:nvSpPr>
        <p:spPr>
          <a:xfrm>
            <a:off x="218319" y="1932650"/>
            <a:ext cx="8013700" cy="3782350"/>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FFFFFF"/>
                </a:solidFill>
              </a:rPr>
              <a:t>Entrando en la materia de contabilidad, los impuestos por pagar reflejan las obligaciones que tiene una entidad económica a favor del fisco.</a:t>
            </a:r>
          </a:p>
          <a:p>
            <a:r>
              <a:rPr lang="es-ES" dirty="0">
                <a:solidFill>
                  <a:srgbClr val="FFFFFF"/>
                </a:solidFill>
              </a:rPr>
              <a:t>Esto como consecuencia de haber realizado actos que de acuerdo con la ley son gravados y en consecuencia se calcula el impuesto que le corresponda.</a:t>
            </a:r>
          </a:p>
          <a:p>
            <a:r>
              <a:rPr lang="es-ES" dirty="0">
                <a:solidFill>
                  <a:srgbClr val="FFFFFF"/>
                </a:solidFill>
              </a:rPr>
              <a:t>Los impuestos por pagar en contabilidad son una cuenta de Pasivo.</a:t>
            </a:r>
          </a:p>
          <a:p>
            <a:r>
              <a:rPr lang="es-ES" dirty="0">
                <a:solidFill>
                  <a:srgbClr val="FFFFFF"/>
                </a:solidFill>
              </a:rPr>
              <a:t>Es una cuenta de pasivo, pues representa la obligación de la empresa de contribuir con el Estado, mediante el pago de impuestos.</a:t>
            </a:r>
          </a:p>
          <a:p>
            <a:endParaRPr lang="es-ES" dirty="0"/>
          </a:p>
          <a:p>
            <a:endParaRPr lang="es-US" dirty="0"/>
          </a:p>
        </p:txBody>
      </p:sp>
    </p:spTree>
    <p:extLst>
      <p:ext uri="{BB962C8B-B14F-4D97-AF65-F5344CB8AC3E}">
        <p14:creationId xmlns:p14="http://schemas.microsoft.com/office/powerpoint/2010/main" val="39551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27C72-C9E9-DB1C-310E-4A029E5A017B}"/>
              </a:ext>
            </a:extLst>
          </p:cNvPr>
          <p:cNvSpPr>
            <a:spLocks noGrp="1"/>
          </p:cNvSpPr>
          <p:nvPr>
            <p:ph type="ctrTitle"/>
          </p:nvPr>
        </p:nvSpPr>
        <p:spPr>
          <a:xfrm>
            <a:off x="1676401" y="389841"/>
            <a:ext cx="9964736" cy="1057960"/>
          </a:xfrm>
        </p:spPr>
        <p:txBody>
          <a:bodyPr/>
          <a:lstStyle/>
          <a:p>
            <a:r>
              <a:rPr lang="es-US" sz="5400"/>
              <a:t>Aspectos a Considerar. </a:t>
            </a:r>
            <a:br>
              <a:rPr lang="es-US"/>
            </a:br>
            <a:endParaRPr lang="es-US" dirty="0"/>
          </a:p>
        </p:txBody>
      </p:sp>
      <p:sp>
        <p:nvSpPr>
          <p:cNvPr id="3" name="Subtítulo 2">
            <a:extLst>
              <a:ext uri="{FF2B5EF4-FFF2-40B4-BE49-F238E27FC236}">
                <a16:creationId xmlns:a16="http://schemas.microsoft.com/office/drawing/2014/main" id="{3312996E-DCC0-4A78-AFC1-D86B05D8F170}"/>
              </a:ext>
            </a:extLst>
          </p:cNvPr>
          <p:cNvSpPr>
            <a:spLocks noGrp="1"/>
          </p:cNvSpPr>
          <p:nvPr>
            <p:ph type="subTitle" idx="1"/>
          </p:nvPr>
        </p:nvSpPr>
        <p:spPr>
          <a:xfrm>
            <a:off x="3886200" y="1752600"/>
            <a:ext cx="7335837" cy="4267200"/>
          </a:xfrm>
        </p:spPr>
        <p:txBody>
          <a:bodyPr/>
          <a:lstStyle/>
          <a:p>
            <a:pPr marL="285750" indent="-285750" algn="just">
              <a:lnSpc>
                <a:spcPct val="150000"/>
              </a:lnSpc>
              <a:spcBef>
                <a:spcPts val="0"/>
              </a:spcBef>
              <a:buFont typeface="Arial" panose="020B0604020202020204" pitchFamily="34" charset="0"/>
              <a:buChar char="•"/>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Al empezar </a:t>
            </a:r>
            <a:r>
              <a:rPr lang="es-US" sz="18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una </a:t>
            </a: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actividad empresarial, esta se debe inscribir ante la autoridad fiscal en este caso el SAT.</a:t>
            </a:r>
          </a:p>
          <a:p>
            <a:pPr marL="285750" indent="-285750" algn="just">
              <a:lnSpc>
                <a:spcPct val="150000"/>
              </a:lnSpc>
              <a:spcBef>
                <a:spcPts val="0"/>
              </a:spcBef>
              <a:buFont typeface="Arial" panose="020B0604020202020204" pitchFamily="34" charset="0"/>
              <a:buChar char="•"/>
            </a:pPr>
            <a:endParaRPr lang="es-US" sz="18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s-US" sz="18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La </a:t>
            </a: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cuenta de Impuestos por Pagar no se debe dejar de revisar mes a mes. </a:t>
            </a:r>
          </a:p>
          <a:p>
            <a:pPr marL="285750" marR="0" indent="-285750" algn="just">
              <a:lnSpc>
                <a:spcPct val="150000"/>
              </a:lnSpc>
              <a:spcBef>
                <a:spcPts val="0"/>
              </a:spcBef>
              <a:spcAft>
                <a:spcPts val="800"/>
              </a:spcAft>
              <a:buFont typeface="Arial" panose="020B0604020202020204" pitchFamily="34" charset="0"/>
              <a:buChar char="•"/>
            </a:pP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Esta Cuenta cumple perfectamente con las disposiciones de la Norma de Información Financiera ya que cumple con un  1. Monto; 2. Una fecha de pago; 3. </a:t>
            </a:r>
            <a:r>
              <a:rPr lang="es-US" sz="1800"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D</a:t>
            </a:r>
            <a:r>
              <a:rPr lang="es-US" sz="18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efinición por la Ley.</a:t>
            </a:r>
            <a:endParaRPr lang="es-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US" dirty="0"/>
          </a:p>
        </p:txBody>
      </p:sp>
      <p:sp>
        <p:nvSpPr>
          <p:cNvPr id="6" name="Marcador de número de diapositiva 5">
            <a:extLst>
              <a:ext uri="{FF2B5EF4-FFF2-40B4-BE49-F238E27FC236}">
                <a16:creationId xmlns:a16="http://schemas.microsoft.com/office/drawing/2014/main" id="{2679E752-C51C-A9C6-66A0-04A29FC8AE06}"/>
              </a:ext>
            </a:extLst>
          </p:cNvPr>
          <p:cNvSpPr>
            <a:spLocks noGrp="1"/>
          </p:cNvSpPr>
          <p:nvPr>
            <p:ph type="sldNum" sz="quarter" idx="12"/>
          </p:nvPr>
        </p:nvSpPr>
        <p:spPr/>
        <p:txBody>
          <a:bodyPr/>
          <a:lstStyle/>
          <a:p>
            <a:pPr rtl="0"/>
            <a:fld id="{DBA1B0FB-D917-4C8C-928F-313BD683BF39}" type="slidenum">
              <a:rPr lang="es-ES" smtClean="0"/>
              <a:t>6</a:t>
            </a:fld>
            <a:endParaRPr lang="es-ES"/>
          </a:p>
        </p:txBody>
      </p:sp>
      <p:pic>
        <p:nvPicPr>
          <p:cNvPr id="7" name="Imagen 6">
            <a:extLst>
              <a:ext uri="{FF2B5EF4-FFF2-40B4-BE49-F238E27FC236}">
                <a16:creationId xmlns:a16="http://schemas.microsoft.com/office/drawing/2014/main" id="{D753A08D-49EE-5461-63AA-5A1619CAA3A9}"/>
              </a:ext>
            </a:extLst>
          </p:cNvPr>
          <p:cNvPicPr>
            <a:picLocks noChangeAspect="1"/>
          </p:cNvPicPr>
          <p:nvPr/>
        </p:nvPicPr>
        <p:blipFill>
          <a:blip r:embed="rId2"/>
          <a:stretch>
            <a:fillRect/>
          </a:stretch>
        </p:blipFill>
        <p:spPr>
          <a:xfrm>
            <a:off x="366712" y="2557462"/>
            <a:ext cx="2619375" cy="1743075"/>
          </a:xfrm>
          <a:prstGeom prst="rect">
            <a:avLst/>
          </a:prstGeom>
        </p:spPr>
      </p:pic>
    </p:spTree>
    <p:extLst>
      <p:ext uri="{BB962C8B-B14F-4D97-AF65-F5344CB8AC3E}">
        <p14:creationId xmlns:p14="http://schemas.microsoft.com/office/powerpoint/2010/main" val="375509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A9BC8-EFED-9B11-9D27-A4CC879226AC}"/>
              </a:ext>
            </a:extLst>
          </p:cNvPr>
          <p:cNvSpPr>
            <a:spLocks noGrp="1"/>
          </p:cNvSpPr>
          <p:nvPr>
            <p:ph type="ctrTitle"/>
          </p:nvPr>
        </p:nvSpPr>
        <p:spPr>
          <a:xfrm>
            <a:off x="1835557" y="359716"/>
            <a:ext cx="10201865" cy="762000"/>
          </a:xfrm>
        </p:spPr>
        <p:txBody>
          <a:bodyPr/>
          <a:lstStyle/>
          <a:p>
            <a:r>
              <a:rPr lang="es-US" sz="4000" dirty="0">
                <a:solidFill>
                  <a:schemeClr val="bg2">
                    <a:lumMod val="10000"/>
                    <a:lumOff val="90000"/>
                  </a:schemeClr>
                </a:solidFill>
              </a:rPr>
              <a:t>Tipos de impuestos que se pagan</a:t>
            </a:r>
          </a:p>
        </p:txBody>
      </p:sp>
      <p:sp>
        <p:nvSpPr>
          <p:cNvPr id="3" name="Subtítulo 2">
            <a:extLst>
              <a:ext uri="{FF2B5EF4-FFF2-40B4-BE49-F238E27FC236}">
                <a16:creationId xmlns:a16="http://schemas.microsoft.com/office/drawing/2014/main" id="{10817878-0E67-847F-657D-50677B823BB9}"/>
              </a:ext>
            </a:extLst>
          </p:cNvPr>
          <p:cNvSpPr>
            <a:spLocks noGrp="1"/>
          </p:cNvSpPr>
          <p:nvPr>
            <p:ph type="subTitle" idx="1"/>
          </p:nvPr>
        </p:nvSpPr>
        <p:spPr>
          <a:xfrm>
            <a:off x="300332" y="1312654"/>
            <a:ext cx="5419135" cy="2649746"/>
          </a:xfrm>
        </p:spPr>
        <p:txBody>
          <a:bodyPr/>
          <a:lstStyle/>
          <a:p>
            <a:pPr algn="l" fontAlgn="base"/>
            <a:r>
              <a:rPr lang="es-ES" sz="2000" b="0" i="0" dirty="0">
                <a:solidFill>
                  <a:srgbClr val="FFFFFF"/>
                </a:solidFill>
                <a:effectLst/>
                <a:latin typeface="BentonSansBBVA-Book"/>
              </a:rPr>
              <a:t>Todas las empresas deben pagar Impuesto al Valor Agregado (IVA), Impuesto Sobre la Renta (ISR) y el Impuesto Especial sobre Producción y Servicios (IEPS).</a:t>
            </a:r>
          </a:p>
          <a:p>
            <a:pPr algn="l" fontAlgn="base"/>
            <a:r>
              <a:rPr lang="es-ES" sz="2000" b="0" i="0" dirty="0">
                <a:solidFill>
                  <a:srgbClr val="FFFFFF"/>
                </a:solidFill>
                <a:effectLst/>
                <a:latin typeface="BentonSansBBVA-Book"/>
              </a:rPr>
              <a:t>Las empresas deberán entonces cumplir, en tiempo y forma, con sus declaraciones, pero existen primordialmente dos tipos de impuestos que son los principales a considerar durante el año,</a:t>
            </a:r>
            <a:r>
              <a:rPr lang="es-ES" sz="2000" b="1" i="0" dirty="0">
                <a:solidFill>
                  <a:srgbClr val="FFFFFF"/>
                </a:solidFill>
                <a:effectLst/>
                <a:latin typeface="BentonSansBBVA-Book"/>
              </a:rPr>
              <a:t> los impuestos mensuales y los impuestos anuales. </a:t>
            </a:r>
          </a:p>
          <a:p>
            <a:pPr algn="l" fontAlgn="base">
              <a:buFont typeface="Arial" panose="020B0604020202020204" pitchFamily="34" charset="0"/>
              <a:buChar char="•"/>
            </a:pPr>
            <a:r>
              <a:rPr lang="es-ES" sz="1800" b="0" i="0" dirty="0">
                <a:solidFill>
                  <a:srgbClr val="FFFFFF"/>
                </a:solidFill>
                <a:effectLst/>
                <a:latin typeface="BentonSansBBVA-Book"/>
              </a:rPr>
              <a:t>.</a:t>
            </a:r>
          </a:p>
          <a:p>
            <a:pPr marL="0" marR="0" algn="just">
              <a:lnSpc>
                <a:spcPct val="115000"/>
              </a:lnSpc>
              <a:spcBef>
                <a:spcPts val="0"/>
              </a:spcBef>
              <a:spcAft>
                <a:spcPts val="800"/>
              </a:spcAft>
            </a:pPr>
            <a:endParaRPr lang="es-US" dirty="0"/>
          </a:p>
        </p:txBody>
      </p:sp>
      <p:sp>
        <p:nvSpPr>
          <p:cNvPr id="6" name="Marcador de número de diapositiva 5">
            <a:extLst>
              <a:ext uri="{FF2B5EF4-FFF2-40B4-BE49-F238E27FC236}">
                <a16:creationId xmlns:a16="http://schemas.microsoft.com/office/drawing/2014/main" id="{A7D74141-2670-6623-F80D-F69E40878455}"/>
              </a:ext>
            </a:extLst>
          </p:cNvPr>
          <p:cNvSpPr>
            <a:spLocks noGrp="1"/>
          </p:cNvSpPr>
          <p:nvPr>
            <p:ph type="sldNum" sz="quarter" idx="12"/>
          </p:nvPr>
        </p:nvSpPr>
        <p:spPr/>
        <p:txBody>
          <a:bodyPr/>
          <a:lstStyle/>
          <a:p>
            <a:pPr rtl="0"/>
            <a:fld id="{DBA1B0FB-D917-4C8C-928F-313BD683BF39}" type="slidenum">
              <a:rPr lang="es-ES" smtClean="0"/>
              <a:t>7</a:t>
            </a:fld>
            <a:endParaRPr lang="es-ES"/>
          </a:p>
        </p:txBody>
      </p:sp>
      <p:sp>
        <p:nvSpPr>
          <p:cNvPr id="8" name="CuadroTexto 7">
            <a:extLst>
              <a:ext uri="{FF2B5EF4-FFF2-40B4-BE49-F238E27FC236}">
                <a16:creationId xmlns:a16="http://schemas.microsoft.com/office/drawing/2014/main" id="{A415849C-96FE-C690-6100-70F9664E7A2B}"/>
              </a:ext>
            </a:extLst>
          </p:cNvPr>
          <p:cNvSpPr txBox="1"/>
          <p:nvPr/>
        </p:nvSpPr>
        <p:spPr>
          <a:xfrm>
            <a:off x="6098178" y="2268604"/>
            <a:ext cx="6093822" cy="4247317"/>
          </a:xfrm>
          <a:prstGeom prst="rect">
            <a:avLst/>
          </a:prstGeom>
          <a:noFill/>
        </p:spPr>
        <p:txBody>
          <a:bodyPr wrap="square">
            <a:spAutoFit/>
          </a:bodyPr>
          <a:lstStyle/>
          <a:p>
            <a:pPr marL="285750" indent="-285750" algn="l" fontAlgn="base">
              <a:buFont typeface="Arial" panose="020B0604020202020204" pitchFamily="34" charset="0"/>
              <a:buChar char="•"/>
            </a:pPr>
            <a:r>
              <a:rPr lang="es-ES" sz="1800" b="0" i="0" dirty="0">
                <a:solidFill>
                  <a:schemeClr val="accent2">
                    <a:lumMod val="60000"/>
                    <a:lumOff val="40000"/>
                  </a:schemeClr>
                </a:solidFill>
                <a:effectLst/>
                <a:latin typeface="BentonSansBBVA-Book"/>
              </a:rPr>
              <a:t>Cada mes, antes del día 17, se deberán presentar la declaración de ISR y de IVA, además de las retenciones de IVA e ISR. En las declaraciones mensuales también se deben considerar el ISR retenido por conceptos de salarios.</a:t>
            </a:r>
          </a:p>
          <a:p>
            <a:pPr marL="285750" indent="-285750" algn="l" fontAlgn="base">
              <a:buFont typeface="Arial" panose="020B0604020202020204" pitchFamily="34" charset="0"/>
              <a:buChar char="•"/>
            </a:pPr>
            <a:endParaRPr lang="es-ES" sz="1800" b="0" i="0" dirty="0">
              <a:solidFill>
                <a:schemeClr val="accent2">
                  <a:lumMod val="60000"/>
                  <a:lumOff val="40000"/>
                </a:schemeClr>
              </a:solidFill>
              <a:effectLst/>
              <a:latin typeface="BentonSansBBVA-Book"/>
            </a:endParaRPr>
          </a:p>
          <a:p>
            <a:pPr marL="285750" indent="-285750" algn="l" fontAlgn="base">
              <a:buFont typeface="Arial" panose="020B0604020202020204" pitchFamily="34" charset="0"/>
              <a:buChar char="•"/>
            </a:pPr>
            <a:r>
              <a:rPr lang="es-ES" sz="1800" b="0" i="0" dirty="0">
                <a:solidFill>
                  <a:schemeClr val="accent2">
                    <a:lumMod val="60000"/>
                    <a:lumOff val="40000"/>
                  </a:schemeClr>
                </a:solidFill>
                <a:effectLst/>
                <a:latin typeface="BentonSansBBVA-Book"/>
              </a:rPr>
              <a:t>Una vez al año las empresas deben pagar impuestos locales y estatales, y el impuesto de ISR en la declaración anual. La declaración anual de Personas Morales se realiza generalmente durante el mes de marzo, siendo un paso fundamental en el historial de una empresa.</a:t>
            </a:r>
          </a:p>
          <a:p>
            <a:pPr marL="285750" indent="-285750" algn="l" fontAlgn="base">
              <a:buFont typeface="Arial" panose="020B0604020202020204" pitchFamily="34" charset="0"/>
              <a:buChar char="•"/>
            </a:pPr>
            <a:endParaRPr lang="es-ES" sz="1800" b="0" i="0" dirty="0">
              <a:solidFill>
                <a:schemeClr val="accent2">
                  <a:lumMod val="60000"/>
                  <a:lumOff val="40000"/>
                </a:schemeClr>
              </a:solidFill>
              <a:effectLst/>
              <a:latin typeface="BentonSansBBVA-Book"/>
            </a:endParaRPr>
          </a:p>
          <a:p>
            <a:pPr marL="285750" indent="-285750" algn="l" fontAlgn="base">
              <a:buFont typeface="Arial" panose="020B0604020202020204" pitchFamily="34" charset="0"/>
              <a:buChar char="•"/>
            </a:pPr>
            <a:r>
              <a:rPr lang="es-ES" sz="1800" b="0" i="0" dirty="0">
                <a:solidFill>
                  <a:schemeClr val="accent2">
                    <a:lumMod val="60000"/>
                    <a:lumOff val="40000"/>
                  </a:schemeClr>
                </a:solidFill>
                <a:effectLst/>
                <a:latin typeface="BentonSansBBVA-Book"/>
              </a:rPr>
              <a:t>Al saber cuántos impuestos paga una </a:t>
            </a:r>
            <a:r>
              <a:rPr lang="es-ES" dirty="0">
                <a:solidFill>
                  <a:schemeClr val="accent2">
                    <a:lumMod val="60000"/>
                    <a:lumOff val="40000"/>
                  </a:schemeClr>
                </a:solidFill>
                <a:latin typeface="BentonSansBBVA-Book"/>
              </a:rPr>
              <a:t>empresa</a:t>
            </a:r>
            <a:r>
              <a:rPr lang="es-ES" sz="1800" b="0" i="0" dirty="0">
                <a:solidFill>
                  <a:schemeClr val="accent2">
                    <a:lumMod val="60000"/>
                    <a:lumOff val="40000"/>
                  </a:schemeClr>
                </a:solidFill>
                <a:effectLst/>
                <a:latin typeface="BentonSansBBVA-Book"/>
              </a:rPr>
              <a:t>, es ideal hacer una planificación financiera que permita cumplir en tiempo y forma con el pago de los impuestos mensuales y anuales</a:t>
            </a:r>
            <a:endParaRPr lang="es-US" dirty="0">
              <a:solidFill>
                <a:schemeClr val="accent2">
                  <a:lumMod val="60000"/>
                  <a:lumOff val="40000"/>
                </a:schemeClr>
              </a:solidFill>
            </a:endParaRPr>
          </a:p>
        </p:txBody>
      </p:sp>
    </p:spTree>
    <p:extLst>
      <p:ext uri="{BB962C8B-B14F-4D97-AF65-F5344CB8AC3E}">
        <p14:creationId xmlns:p14="http://schemas.microsoft.com/office/powerpoint/2010/main" val="134592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324088" y="2334671"/>
            <a:ext cx="6594964" cy="2986234"/>
          </a:xfrm>
        </p:spPr>
        <p:txBody>
          <a:bodyPr vert="horz" wrap="square" lIns="0" tIns="0" rIns="0" bIns="0" rtlCol="0" anchor="b" anchorCtr="0">
            <a:normAutofit/>
          </a:bodyPr>
          <a:lstStyle/>
          <a:p>
            <a:pPr rtl="0">
              <a:lnSpc>
                <a:spcPct val="100000"/>
              </a:lnSpc>
            </a:pPr>
            <a:r>
              <a:rPr lang="es-ES" sz="6400" kern="1200" dirty="0">
                <a:solidFill>
                  <a:schemeClr val="tx1"/>
                </a:solidFill>
                <a:latin typeface="+mj-lt"/>
                <a:ea typeface="+mj-ea"/>
                <a:cs typeface="+mj-cs"/>
              </a:rPr>
              <a:t>Ley del Impuesto al Valor Agregado IVA </a:t>
            </a: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8</a:t>
            </a:fld>
            <a:endParaRPr lang="es-ES"/>
          </a:p>
        </p:txBody>
      </p:sp>
    </p:spTree>
    <p:extLst>
      <p:ext uri="{BB962C8B-B14F-4D97-AF65-F5344CB8AC3E}">
        <p14:creationId xmlns:p14="http://schemas.microsoft.com/office/powerpoint/2010/main" val="387789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2D22B-5060-EBFA-58E3-79F0AF9ED60F}"/>
              </a:ext>
            </a:extLst>
          </p:cNvPr>
          <p:cNvSpPr>
            <a:spLocks noGrp="1"/>
          </p:cNvSpPr>
          <p:nvPr>
            <p:ph type="ctrTitle"/>
          </p:nvPr>
        </p:nvSpPr>
        <p:spPr>
          <a:xfrm>
            <a:off x="550863" y="389841"/>
            <a:ext cx="11090273" cy="1134160"/>
          </a:xfrm>
        </p:spPr>
        <p:txBody>
          <a:bodyPr/>
          <a:lstStyle/>
          <a:p>
            <a:r>
              <a:rPr lang="es-US" sz="4800" dirty="0"/>
              <a:t>Ley del Impuesto al Valor Agregado</a:t>
            </a:r>
          </a:p>
        </p:txBody>
      </p:sp>
      <p:sp>
        <p:nvSpPr>
          <p:cNvPr id="3" name="Subtítulo 2">
            <a:extLst>
              <a:ext uri="{FF2B5EF4-FFF2-40B4-BE49-F238E27FC236}">
                <a16:creationId xmlns:a16="http://schemas.microsoft.com/office/drawing/2014/main" id="{52F890B5-8488-B44B-207D-826574A7F10D}"/>
              </a:ext>
            </a:extLst>
          </p:cNvPr>
          <p:cNvSpPr>
            <a:spLocks noGrp="1"/>
          </p:cNvSpPr>
          <p:nvPr>
            <p:ph type="subTitle" idx="1"/>
          </p:nvPr>
        </p:nvSpPr>
        <p:spPr>
          <a:xfrm>
            <a:off x="3179763" y="1524001"/>
            <a:ext cx="8281989" cy="2555874"/>
          </a:xfrm>
        </p:spPr>
        <p:txBody>
          <a:bodyPr/>
          <a:lstStyle/>
          <a:p>
            <a:r>
              <a:rPr lang="es-ES" b="0" i="0" dirty="0">
                <a:solidFill>
                  <a:schemeClr val="tx1"/>
                </a:solidFill>
                <a:effectLst/>
                <a:latin typeface="Ibmplexsans"/>
              </a:rPr>
              <a:t>En los primeros artículos de la ley del impuesto al valor agregado, se estipula claramente que están obligadas al pago del impuesto al valor agregado toda persona sea física o moral que en territorio nacional </a:t>
            </a:r>
            <a:r>
              <a:rPr lang="es-ES" dirty="0">
                <a:solidFill>
                  <a:schemeClr val="tx1"/>
                </a:solidFill>
                <a:latin typeface="Ibmplexsans"/>
              </a:rPr>
              <a:t>realice los siguientes actos o </a:t>
            </a:r>
            <a:r>
              <a:rPr lang="es-ES" b="0" i="0" dirty="0">
                <a:solidFill>
                  <a:schemeClr val="tx1"/>
                </a:solidFill>
                <a:effectLst/>
                <a:latin typeface="Ibmplexsans"/>
              </a:rPr>
              <a:t>actividades:</a:t>
            </a:r>
          </a:p>
          <a:p>
            <a:pPr marL="514350" indent="-514350">
              <a:buFont typeface="+mj-lt"/>
              <a:buAutoNum type="romanUcPeriod"/>
            </a:pPr>
            <a:r>
              <a:rPr lang="es-ES" dirty="0">
                <a:solidFill>
                  <a:schemeClr val="tx1"/>
                </a:solidFill>
                <a:latin typeface="Ibmplexsans"/>
              </a:rPr>
              <a:t>La enajenación de bienes.</a:t>
            </a:r>
          </a:p>
          <a:p>
            <a:pPr marL="514350" indent="-514350">
              <a:buFont typeface="+mj-lt"/>
              <a:buAutoNum type="romanUcPeriod"/>
            </a:pPr>
            <a:r>
              <a:rPr lang="es-ES" dirty="0">
                <a:solidFill>
                  <a:schemeClr val="tx1"/>
                </a:solidFill>
                <a:latin typeface="Ibmplexsans"/>
              </a:rPr>
              <a:t>Prestación de servicios independientes.</a:t>
            </a:r>
          </a:p>
          <a:p>
            <a:pPr marL="514350" indent="-514350">
              <a:buFont typeface="+mj-lt"/>
              <a:buAutoNum type="romanUcPeriod"/>
            </a:pPr>
            <a:r>
              <a:rPr lang="es-ES" dirty="0">
                <a:solidFill>
                  <a:schemeClr val="tx1"/>
                </a:solidFill>
                <a:latin typeface="Ibmplexsans"/>
              </a:rPr>
              <a:t>Concedan el uso o goce temporal de bienes a otras personas.</a:t>
            </a:r>
          </a:p>
          <a:p>
            <a:pPr marL="514350" indent="-514350">
              <a:buFont typeface="+mj-lt"/>
              <a:buAutoNum type="romanUcPeriod"/>
            </a:pPr>
            <a:r>
              <a:rPr lang="es-ES" dirty="0">
                <a:solidFill>
                  <a:schemeClr val="tx1"/>
                </a:solidFill>
                <a:latin typeface="Ibmplexsans"/>
              </a:rPr>
              <a:t>Que se dediquen a la importación de bienes o servicios.</a:t>
            </a:r>
          </a:p>
          <a:p>
            <a:endParaRPr lang="es-US" dirty="0">
              <a:solidFill>
                <a:schemeClr val="tx1"/>
              </a:solidFill>
            </a:endParaRPr>
          </a:p>
        </p:txBody>
      </p:sp>
      <p:sp>
        <p:nvSpPr>
          <p:cNvPr id="6" name="Marcador de número de diapositiva 5">
            <a:extLst>
              <a:ext uri="{FF2B5EF4-FFF2-40B4-BE49-F238E27FC236}">
                <a16:creationId xmlns:a16="http://schemas.microsoft.com/office/drawing/2014/main" id="{3ADA826F-0484-7AF7-8701-6AB1200E9CEF}"/>
              </a:ext>
            </a:extLst>
          </p:cNvPr>
          <p:cNvSpPr>
            <a:spLocks noGrp="1"/>
          </p:cNvSpPr>
          <p:nvPr>
            <p:ph type="sldNum" sz="quarter" idx="12"/>
          </p:nvPr>
        </p:nvSpPr>
        <p:spPr/>
        <p:txBody>
          <a:bodyPr/>
          <a:lstStyle/>
          <a:p>
            <a:pPr rtl="0"/>
            <a:fld id="{DBA1B0FB-D917-4C8C-928F-313BD683BF39}" type="slidenum">
              <a:rPr lang="es-ES" smtClean="0"/>
              <a:t>9</a:t>
            </a:fld>
            <a:endParaRPr lang="es-ES"/>
          </a:p>
        </p:txBody>
      </p:sp>
    </p:spTree>
    <p:extLst>
      <p:ext uri="{BB962C8B-B14F-4D97-AF65-F5344CB8AC3E}">
        <p14:creationId xmlns:p14="http://schemas.microsoft.com/office/powerpoint/2010/main" val="184331643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867.tgt.Office_50301375_TF33713516_Win32_OJ112196127" id="{F9082FAB-B260-427D-84E8-28A2C83CAFF9}" vid="{CFEC27F7-7A35-4744-B58C-557A3196B8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{E26AC6DB-2F85-4E38-98A0-8B01F2F70677}tf33713516_win32</Template>
  <TotalTime>601</TotalTime>
  <Words>3369</Words>
  <Application>Microsoft Office PowerPoint</Application>
  <PresentationFormat>Panorámica</PresentationFormat>
  <Paragraphs>331</Paragraphs>
  <Slides>43</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BentonSansBBVA-Book</vt:lpstr>
      <vt:lpstr>Calibri</vt:lpstr>
      <vt:lpstr>Century Gothic</vt:lpstr>
      <vt:lpstr>Gill Sans MT</vt:lpstr>
      <vt:lpstr>Ibmplexsans</vt:lpstr>
      <vt:lpstr>Symbol</vt:lpstr>
      <vt:lpstr>Walbaum Display</vt:lpstr>
      <vt:lpstr>3DFloatVTI</vt:lpstr>
      <vt:lpstr>Impuestos por Pagar</vt:lpstr>
      <vt:lpstr>Índice </vt:lpstr>
      <vt:lpstr>¿Qué son los impuestos por Pagar?</vt:lpstr>
      <vt:lpstr>Fundamento Legal</vt:lpstr>
      <vt:lpstr>¿Impuestos por Pagar? </vt:lpstr>
      <vt:lpstr>Aspectos a Considerar.  </vt:lpstr>
      <vt:lpstr>Tipos de impuestos que se pagan</vt:lpstr>
      <vt:lpstr>Ley del Impuesto al Valor Agregado IVA </vt:lpstr>
      <vt:lpstr>Ley del Impuesto al Valor Agregado</vt:lpstr>
      <vt:lpstr>Impuesto al Valor Agregado  ( I V A )</vt:lpstr>
      <vt:lpstr>Tipos de IVA</vt:lpstr>
      <vt:lpstr>IVA pagos mensuales definitivos</vt:lpstr>
      <vt:lpstr>IMPUESTO SOBRE LA RENTA</vt:lpstr>
      <vt:lpstr>Fundamento constitucional </vt:lpstr>
      <vt:lpstr>Qué es el ISR</vt:lpstr>
      <vt:lpstr>PAGOS PROVISIONALES (art. 14 LISR)  </vt:lpstr>
      <vt:lpstr>Coeficiente de utilidad </vt:lpstr>
      <vt:lpstr>Pagos Provisionales de ISR</vt:lpstr>
      <vt:lpstr>Ejemplo </vt:lpstr>
      <vt:lpstr>Cálculo </vt:lpstr>
      <vt:lpstr>Tasa del impuesto sobre la renta personas morales (art.9)</vt:lpstr>
      <vt:lpstr>Cómo se aplica </vt:lpstr>
      <vt:lpstr>Ejemplo </vt:lpstr>
      <vt:lpstr>¿Cuándo se paga este impuesto? </vt:lpstr>
      <vt:lpstr>Ingresos (arts.16-18 LISR)</vt:lpstr>
      <vt:lpstr>De los Ingresos </vt:lpstr>
      <vt:lpstr>Momento de acumulación</vt:lpstr>
      <vt:lpstr>Otros supuestos de acumulación </vt:lpstr>
      <vt:lpstr>De las deducciones (arts. 25 al 27 de la LISR)</vt:lpstr>
      <vt:lpstr>Requisitos </vt:lpstr>
      <vt:lpstr>Riesgos</vt:lpstr>
      <vt:lpstr>Riesgos  Si no se paga a tiempo </vt:lpstr>
      <vt:lpstr>Riesgo Tributario</vt:lpstr>
      <vt:lpstr>Riesgos que pueden suceder: </vt:lpstr>
      <vt:lpstr>Procedimientos</vt:lpstr>
      <vt:lpstr>Procedimientos para mitigar los riesgos</vt:lpstr>
      <vt:lpstr>Presentación de PowerPoint</vt:lpstr>
      <vt:lpstr>Presentación de PowerPoint</vt:lpstr>
      <vt:lpstr>Presentación de PowerPoint</vt:lpstr>
      <vt:lpstr>Conclusiones</vt:lpstr>
      <vt:lpstr>Conclusiones</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Impuestos por Pagar</dc:title>
  <dc:creator>Eduardo Esparza Aviña</dc:creator>
  <cp:lastModifiedBy>Eduardo Esparza Aviña</cp:lastModifiedBy>
  <cp:revision>7</cp:revision>
  <dcterms:created xsi:type="dcterms:W3CDTF">2022-07-12T02:39:13Z</dcterms:created>
  <dcterms:modified xsi:type="dcterms:W3CDTF">2022-07-12T15:29:15Z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